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6" r:id="rId4"/>
    <p:sldId id="290" r:id="rId5"/>
    <p:sldId id="288" r:id="rId6"/>
    <p:sldId id="289" r:id="rId7"/>
    <p:sldId id="344" r:id="rId8"/>
    <p:sldId id="348" r:id="rId9"/>
    <p:sldId id="349" r:id="rId10"/>
    <p:sldId id="350" r:id="rId11"/>
    <p:sldId id="345" r:id="rId12"/>
    <p:sldId id="346" r:id="rId13"/>
    <p:sldId id="347" r:id="rId14"/>
    <p:sldId id="291" r:id="rId15"/>
    <p:sldId id="292" r:id="rId16"/>
    <p:sldId id="293" r:id="rId17"/>
    <p:sldId id="294" r:id="rId18"/>
    <p:sldId id="298" r:id="rId19"/>
    <p:sldId id="295" r:id="rId20"/>
    <p:sldId id="297" r:id="rId21"/>
    <p:sldId id="299" r:id="rId22"/>
    <p:sldId id="300" r:id="rId23"/>
    <p:sldId id="303" r:id="rId24"/>
    <p:sldId id="304" r:id="rId25"/>
    <p:sldId id="305" r:id="rId26"/>
    <p:sldId id="307" r:id="rId27"/>
    <p:sldId id="306" r:id="rId28"/>
    <p:sldId id="308" r:id="rId29"/>
    <p:sldId id="310" r:id="rId30"/>
    <p:sldId id="309" r:id="rId31"/>
    <p:sldId id="257" r:id="rId32"/>
    <p:sldId id="259" r:id="rId33"/>
    <p:sldId id="286" r:id="rId34"/>
    <p:sldId id="301" r:id="rId35"/>
    <p:sldId id="302" r:id="rId36"/>
    <p:sldId id="287" r:id="rId37"/>
    <p:sldId id="260" r:id="rId38"/>
    <p:sldId id="351" r:id="rId39"/>
    <p:sldId id="261" r:id="rId40"/>
    <p:sldId id="265" r:id="rId41"/>
    <p:sldId id="262" r:id="rId42"/>
    <p:sldId id="263" r:id="rId43"/>
    <p:sldId id="311" r:id="rId44"/>
    <p:sldId id="264" r:id="rId45"/>
    <p:sldId id="266" r:id="rId46"/>
    <p:sldId id="267" r:id="rId47"/>
    <p:sldId id="312" r:id="rId48"/>
    <p:sldId id="268" r:id="rId49"/>
    <p:sldId id="316" r:id="rId50"/>
    <p:sldId id="269" r:id="rId51"/>
    <p:sldId id="271" r:id="rId52"/>
    <p:sldId id="313" r:id="rId53"/>
    <p:sldId id="270" r:id="rId54"/>
    <p:sldId id="314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315" r:id="rId64"/>
    <p:sldId id="325" r:id="rId65"/>
    <p:sldId id="317" r:id="rId66"/>
    <p:sldId id="319" r:id="rId67"/>
    <p:sldId id="320" r:id="rId68"/>
    <p:sldId id="321" r:id="rId69"/>
    <p:sldId id="322" r:id="rId70"/>
    <p:sldId id="323" r:id="rId71"/>
    <p:sldId id="324" r:id="rId72"/>
    <p:sldId id="326" r:id="rId73"/>
    <p:sldId id="318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8" r:id="rId83"/>
    <p:sldId id="339" r:id="rId84"/>
    <p:sldId id="335" r:id="rId85"/>
    <p:sldId id="336" r:id="rId86"/>
    <p:sldId id="337" r:id="rId87"/>
    <p:sldId id="340" r:id="rId88"/>
    <p:sldId id="341" r:id="rId89"/>
    <p:sldId id="342" r:id="rId90"/>
    <p:sldId id="343" r:id="rId91"/>
    <p:sldId id="352" r:id="rId92"/>
    <p:sldId id="353" r:id="rId93"/>
    <p:sldId id="354" r:id="rId94"/>
    <p:sldId id="355" r:id="rId95"/>
    <p:sldId id="281" r:id="rId96"/>
    <p:sldId id="280" r:id="rId97"/>
    <p:sldId id="284" r:id="rId9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/>
    <p:restoredTop sz="94718"/>
  </p:normalViewPr>
  <p:slideViewPr>
    <p:cSldViewPr snapToGrid="0">
      <p:cViewPr varScale="1">
        <p:scale>
          <a:sx n="117" d="100"/>
          <a:sy n="11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AD006-245F-4A22-ABB1-9516BC714DE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61032E1-18F4-489F-8FCB-6CB268435EC4}">
      <dgm:prSet/>
      <dgm:spPr/>
      <dgm:t>
        <a:bodyPr/>
        <a:lstStyle/>
        <a:p>
          <a:pPr>
            <a:defRPr cap="all"/>
          </a:pPr>
          <a:r>
            <a:rPr lang="pl-PL"/>
            <a:t>Auto-regresja</a:t>
          </a:r>
          <a:endParaRPr lang="en-US"/>
        </a:p>
      </dgm:t>
    </dgm:pt>
    <dgm:pt modelId="{C8010F3A-D5DD-4F84-BADA-1F328DCCF72C}" type="parTrans" cxnId="{DDE1B87A-7A50-44E0-BFA3-C22D92F6600E}">
      <dgm:prSet/>
      <dgm:spPr/>
      <dgm:t>
        <a:bodyPr/>
        <a:lstStyle/>
        <a:p>
          <a:endParaRPr lang="en-US"/>
        </a:p>
      </dgm:t>
    </dgm:pt>
    <dgm:pt modelId="{BBBC2FD8-A0A0-4701-9817-0B43435FC9B1}" type="sibTrans" cxnId="{DDE1B87A-7A50-44E0-BFA3-C22D92F6600E}">
      <dgm:prSet/>
      <dgm:spPr/>
      <dgm:t>
        <a:bodyPr/>
        <a:lstStyle/>
        <a:p>
          <a:endParaRPr lang="en-US"/>
        </a:p>
      </dgm:t>
    </dgm:pt>
    <dgm:pt modelId="{00C57A35-5233-4223-8A95-2F060E63BE6F}">
      <dgm:prSet/>
      <dgm:spPr/>
      <dgm:t>
        <a:bodyPr/>
        <a:lstStyle/>
        <a:p>
          <a:pPr>
            <a:defRPr cap="all"/>
          </a:pPr>
          <a:r>
            <a:rPr lang="pl-PL"/>
            <a:t>Auto-encoding </a:t>
          </a:r>
          <a:endParaRPr lang="en-US"/>
        </a:p>
      </dgm:t>
    </dgm:pt>
    <dgm:pt modelId="{8C0F2881-9340-4DB5-8F06-9E5302521969}" type="parTrans" cxnId="{01E65CE7-1BAF-4799-AB97-3E75FBB1CB5F}">
      <dgm:prSet/>
      <dgm:spPr/>
      <dgm:t>
        <a:bodyPr/>
        <a:lstStyle/>
        <a:p>
          <a:endParaRPr lang="en-US"/>
        </a:p>
      </dgm:t>
    </dgm:pt>
    <dgm:pt modelId="{1E597BAC-D031-4AF4-8814-D41F5C818A55}" type="sibTrans" cxnId="{01E65CE7-1BAF-4799-AB97-3E75FBB1CB5F}">
      <dgm:prSet/>
      <dgm:spPr/>
      <dgm:t>
        <a:bodyPr/>
        <a:lstStyle/>
        <a:p>
          <a:endParaRPr lang="en-US"/>
        </a:p>
      </dgm:t>
    </dgm:pt>
    <dgm:pt modelId="{929B8A15-39F1-4D88-96F1-5A719B47F920}" type="pres">
      <dgm:prSet presAssocID="{58CAD006-245F-4A22-ABB1-9516BC714DEF}" presName="root" presStyleCnt="0">
        <dgm:presLayoutVars>
          <dgm:dir/>
          <dgm:resizeHandles val="exact"/>
        </dgm:presLayoutVars>
      </dgm:prSet>
      <dgm:spPr/>
    </dgm:pt>
    <dgm:pt modelId="{BD46FA8E-E327-4FFE-A427-529483B72FDE}" type="pres">
      <dgm:prSet presAssocID="{D61032E1-18F4-489F-8FCB-6CB268435EC4}" presName="compNode" presStyleCnt="0"/>
      <dgm:spPr/>
    </dgm:pt>
    <dgm:pt modelId="{8B030757-1BFF-4DB4-BE50-6FB7B823C2E1}" type="pres">
      <dgm:prSet presAssocID="{D61032E1-18F4-489F-8FCB-6CB268435EC4}" presName="iconBgRect" presStyleLbl="bgShp" presStyleIdx="0" presStyleCnt="2"/>
      <dgm:spPr/>
    </dgm:pt>
    <dgm:pt modelId="{310753DF-AC57-483C-B2E0-D4E68217494B}" type="pres">
      <dgm:prSet presAssocID="{D61032E1-18F4-489F-8FCB-6CB268435EC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mochód"/>
        </a:ext>
      </dgm:extLst>
    </dgm:pt>
    <dgm:pt modelId="{B185C5A4-77FF-4D80-9491-432DE0DED581}" type="pres">
      <dgm:prSet presAssocID="{D61032E1-18F4-489F-8FCB-6CB268435EC4}" presName="spaceRect" presStyleCnt="0"/>
      <dgm:spPr/>
    </dgm:pt>
    <dgm:pt modelId="{3BEE752F-0326-4497-B2B9-5E2E0AB9E2A6}" type="pres">
      <dgm:prSet presAssocID="{D61032E1-18F4-489F-8FCB-6CB268435EC4}" presName="textRect" presStyleLbl="revTx" presStyleIdx="0" presStyleCnt="2">
        <dgm:presLayoutVars>
          <dgm:chMax val="1"/>
          <dgm:chPref val="1"/>
        </dgm:presLayoutVars>
      </dgm:prSet>
      <dgm:spPr/>
    </dgm:pt>
    <dgm:pt modelId="{A9F6F743-455C-4DC5-804F-67B6DA963687}" type="pres">
      <dgm:prSet presAssocID="{BBBC2FD8-A0A0-4701-9817-0B43435FC9B1}" presName="sibTrans" presStyleCnt="0"/>
      <dgm:spPr/>
    </dgm:pt>
    <dgm:pt modelId="{CAFCABB6-2DD5-48CE-A62A-5BC38F59470F}" type="pres">
      <dgm:prSet presAssocID="{00C57A35-5233-4223-8A95-2F060E63BE6F}" presName="compNode" presStyleCnt="0"/>
      <dgm:spPr/>
    </dgm:pt>
    <dgm:pt modelId="{C8B278D6-A530-4504-990F-240C079EACFB}" type="pres">
      <dgm:prSet presAssocID="{00C57A35-5233-4223-8A95-2F060E63BE6F}" presName="iconBgRect" presStyleLbl="bgShp" presStyleIdx="1" presStyleCnt="2"/>
      <dgm:spPr/>
    </dgm:pt>
    <dgm:pt modelId="{8CDF676B-2ACE-42EA-BB6F-3C220EE1E341}" type="pres">
      <dgm:prSet presAssocID="{00C57A35-5233-4223-8A95-2F060E63BE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ągnik"/>
        </a:ext>
      </dgm:extLst>
    </dgm:pt>
    <dgm:pt modelId="{0DDE4A14-0580-46BA-BC53-90140748C03A}" type="pres">
      <dgm:prSet presAssocID="{00C57A35-5233-4223-8A95-2F060E63BE6F}" presName="spaceRect" presStyleCnt="0"/>
      <dgm:spPr/>
    </dgm:pt>
    <dgm:pt modelId="{7044A154-92CB-41D5-9F36-332DB660EAE7}" type="pres">
      <dgm:prSet presAssocID="{00C57A35-5233-4223-8A95-2F060E63BE6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A334B46-1F45-4BC9-8423-055DC51AAA89}" type="presOf" srcId="{D61032E1-18F4-489F-8FCB-6CB268435EC4}" destId="{3BEE752F-0326-4497-B2B9-5E2E0AB9E2A6}" srcOrd="0" destOrd="0" presId="urn:microsoft.com/office/officeart/2018/5/layout/IconCircleLabelList"/>
    <dgm:cxn modelId="{DDE1B87A-7A50-44E0-BFA3-C22D92F6600E}" srcId="{58CAD006-245F-4A22-ABB1-9516BC714DEF}" destId="{D61032E1-18F4-489F-8FCB-6CB268435EC4}" srcOrd="0" destOrd="0" parTransId="{C8010F3A-D5DD-4F84-BADA-1F328DCCF72C}" sibTransId="{BBBC2FD8-A0A0-4701-9817-0B43435FC9B1}"/>
    <dgm:cxn modelId="{302EF2D5-FAD7-4968-8CB5-59C572F3A08F}" type="presOf" srcId="{58CAD006-245F-4A22-ABB1-9516BC714DEF}" destId="{929B8A15-39F1-4D88-96F1-5A719B47F920}" srcOrd="0" destOrd="0" presId="urn:microsoft.com/office/officeart/2018/5/layout/IconCircleLabelList"/>
    <dgm:cxn modelId="{B45A78D6-75A3-4614-9275-226EC941AC36}" type="presOf" srcId="{00C57A35-5233-4223-8A95-2F060E63BE6F}" destId="{7044A154-92CB-41D5-9F36-332DB660EAE7}" srcOrd="0" destOrd="0" presId="urn:microsoft.com/office/officeart/2018/5/layout/IconCircleLabelList"/>
    <dgm:cxn modelId="{01E65CE7-1BAF-4799-AB97-3E75FBB1CB5F}" srcId="{58CAD006-245F-4A22-ABB1-9516BC714DEF}" destId="{00C57A35-5233-4223-8A95-2F060E63BE6F}" srcOrd="1" destOrd="0" parTransId="{8C0F2881-9340-4DB5-8F06-9E5302521969}" sibTransId="{1E597BAC-D031-4AF4-8814-D41F5C818A55}"/>
    <dgm:cxn modelId="{4105839F-3D50-4FA6-B906-8BA3831DB614}" type="presParOf" srcId="{929B8A15-39F1-4D88-96F1-5A719B47F920}" destId="{BD46FA8E-E327-4FFE-A427-529483B72FDE}" srcOrd="0" destOrd="0" presId="urn:microsoft.com/office/officeart/2018/5/layout/IconCircleLabelList"/>
    <dgm:cxn modelId="{15B4CAA6-0BFA-4278-890F-366192514927}" type="presParOf" srcId="{BD46FA8E-E327-4FFE-A427-529483B72FDE}" destId="{8B030757-1BFF-4DB4-BE50-6FB7B823C2E1}" srcOrd="0" destOrd="0" presId="urn:microsoft.com/office/officeart/2018/5/layout/IconCircleLabelList"/>
    <dgm:cxn modelId="{9B5D02A8-AEC1-4B4E-90B0-6C4C2A6A6345}" type="presParOf" srcId="{BD46FA8E-E327-4FFE-A427-529483B72FDE}" destId="{310753DF-AC57-483C-B2E0-D4E68217494B}" srcOrd="1" destOrd="0" presId="urn:microsoft.com/office/officeart/2018/5/layout/IconCircleLabelList"/>
    <dgm:cxn modelId="{93573E8E-885F-4EB5-B5AD-C74B6030A737}" type="presParOf" srcId="{BD46FA8E-E327-4FFE-A427-529483B72FDE}" destId="{B185C5A4-77FF-4D80-9491-432DE0DED581}" srcOrd="2" destOrd="0" presId="urn:microsoft.com/office/officeart/2018/5/layout/IconCircleLabelList"/>
    <dgm:cxn modelId="{EB584AC7-A369-428F-8665-646528CD9F1C}" type="presParOf" srcId="{BD46FA8E-E327-4FFE-A427-529483B72FDE}" destId="{3BEE752F-0326-4497-B2B9-5E2E0AB9E2A6}" srcOrd="3" destOrd="0" presId="urn:microsoft.com/office/officeart/2018/5/layout/IconCircleLabelList"/>
    <dgm:cxn modelId="{1A0E84F6-D6AD-4596-8A0F-C1E39688CAEF}" type="presParOf" srcId="{929B8A15-39F1-4D88-96F1-5A719B47F920}" destId="{A9F6F743-455C-4DC5-804F-67B6DA963687}" srcOrd="1" destOrd="0" presId="urn:microsoft.com/office/officeart/2018/5/layout/IconCircleLabelList"/>
    <dgm:cxn modelId="{4F2C2BB6-0AB5-4E18-927A-73B0619060BD}" type="presParOf" srcId="{929B8A15-39F1-4D88-96F1-5A719B47F920}" destId="{CAFCABB6-2DD5-48CE-A62A-5BC38F59470F}" srcOrd="2" destOrd="0" presId="urn:microsoft.com/office/officeart/2018/5/layout/IconCircleLabelList"/>
    <dgm:cxn modelId="{DEA2A75D-D011-44AE-985B-EB6AC731AE14}" type="presParOf" srcId="{CAFCABB6-2DD5-48CE-A62A-5BC38F59470F}" destId="{C8B278D6-A530-4504-990F-240C079EACFB}" srcOrd="0" destOrd="0" presId="urn:microsoft.com/office/officeart/2018/5/layout/IconCircleLabelList"/>
    <dgm:cxn modelId="{09B0CA94-03BA-4080-8F71-69A3D6CE63E2}" type="presParOf" srcId="{CAFCABB6-2DD5-48CE-A62A-5BC38F59470F}" destId="{8CDF676B-2ACE-42EA-BB6F-3C220EE1E341}" srcOrd="1" destOrd="0" presId="urn:microsoft.com/office/officeart/2018/5/layout/IconCircleLabelList"/>
    <dgm:cxn modelId="{8BAF436B-3E79-4E11-AC71-F32A07A2F1B0}" type="presParOf" srcId="{CAFCABB6-2DD5-48CE-A62A-5BC38F59470F}" destId="{0DDE4A14-0580-46BA-BC53-90140748C03A}" srcOrd="2" destOrd="0" presId="urn:microsoft.com/office/officeart/2018/5/layout/IconCircleLabelList"/>
    <dgm:cxn modelId="{2ABA442A-6B38-4390-ACA9-DF101E33CBC1}" type="presParOf" srcId="{CAFCABB6-2DD5-48CE-A62A-5BC38F59470F}" destId="{7044A154-92CB-41D5-9F36-332DB660EAE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52221-0CC1-4EF1-B259-1268E801E71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FEDE3B-8B88-495A-B8BB-5935441DDE70}">
      <dgm:prSet/>
      <dgm:spPr/>
      <dgm:t>
        <a:bodyPr/>
        <a:lstStyle/>
        <a:p>
          <a:r>
            <a:rPr lang="pl-PL"/>
            <a:t>GPT refers to a family of models.</a:t>
          </a:r>
          <a:endParaRPr lang="en-US"/>
        </a:p>
      </dgm:t>
    </dgm:pt>
    <dgm:pt modelId="{A6DA04CD-06AF-4D04-814F-7E1335378B95}" type="parTrans" cxnId="{1CA12992-D939-4E9C-B760-00D342D827C9}">
      <dgm:prSet/>
      <dgm:spPr/>
      <dgm:t>
        <a:bodyPr/>
        <a:lstStyle/>
        <a:p>
          <a:endParaRPr lang="en-US"/>
        </a:p>
      </dgm:t>
    </dgm:pt>
    <dgm:pt modelId="{008E4A99-0220-4EF0-B960-955C9F5DA5B9}" type="sibTrans" cxnId="{1CA12992-D939-4E9C-B760-00D342D827C9}">
      <dgm:prSet/>
      <dgm:spPr/>
      <dgm:t>
        <a:bodyPr/>
        <a:lstStyle/>
        <a:p>
          <a:endParaRPr lang="en-US"/>
        </a:p>
      </dgm:t>
    </dgm:pt>
    <dgm:pt modelId="{CF61AFAE-0A05-4F09-9A20-6DCF9580FB94}">
      <dgm:prSet/>
      <dgm:spPr/>
      <dgm:t>
        <a:bodyPr/>
        <a:lstStyle/>
        <a:p>
          <a:r>
            <a:rPr lang="pl-PL"/>
            <a:t>GPT-1 released in 2018 - .117B params</a:t>
          </a:r>
          <a:endParaRPr lang="en-US"/>
        </a:p>
      </dgm:t>
    </dgm:pt>
    <dgm:pt modelId="{0E490F9B-1ED9-46DA-8B0C-5139834D7557}" type="parTrans" cxnId="{0E44D31B-1FFD-45F7-9DD9-448F3DB60691}">
      <dgm:prSet/>
      <dgm:spPr/>
      <dgm:t>
        <a:bodyPr/>
        <a:lstStyle/>
        <a:p>
          <a:endParaRPr lang="en-US"/>
        </a:p>
      </dgm:t>
    </dgm:pt>
    <dgm:pt modelId="{CAC70DAB-BDB0-4393-ACA6-95091EB0CE07}" type="sibTrans" cxnId="{0E44D31B-1FFD-45F7-9DD9-448F3DB60691}">
      <dgm:prSet/>
      <dgm:spPr/>
      <dgm:t>
        <a:bodyPr/>
        <a:lstStyle/>
        <a:p>
          <a:endParaRPr lang="en-US"/>
        </a:p>
      </dgm:t>
    </dgm:pt>
    <dgm:pt modelId="{2821E8A4-BBDC-463B-ADF3-84E26956CB4A}">
      <dgm:prSet/>
      <dgm:spPr/>
      <dgm:t>
        <a:bodyPr/>
        <a:lstStyle/>
        <a:p>
          <a:r>
            <a:rPr lang="pl-PL"/>
            <a:t>GPT-2 released in 2019 - 1.5B params</a:t>
          </a:r>
          <a:endParaRPr lang="en-US"/>
        </a:p>
      </dgm:t>
    </dgm:pt>
    <dgm:pt modelId="{FF24F4F3-F2AB-4E32-87C7-C908211293E8}" type="parTrans" cxnId="{07841F1D-1193-4421-9EC5-E178B9451823}">
      <dgm:prSet/>
      <dgm:spPr/>
      <dgm:t>
        <a:bodyPr/>
        <a:lstStyle/>
        <a:p>
          <a:endParaRPr lang="en-US"/>
        </a:p>
      </dgm:t>
    </dgm:pt>
    <dgm:pt modelId="{86336D06-8612-4F2C-B472-5C299284E2CD}" type="sibTrans" cxnId="{07841F1D-1193-4421-9EC5-E178B9451823}">
      <dgm:prSet/>
      <dgm:spPr/>
      <dgm:t>
        <a:bodyPr/>
        <a:lstStyle/>
        <a:p>
          <a:endParaRPr lang="en-US"/>
        </a:p>
      </dgm:t>
    </dgm:pt>
    <dgm:pt modelId="{DE28632A-53CC-475A-A7CC-951A39068C64}">
      <dgm:prSet/>
      <dgm:spPr/>
      <dgm:t>
        <a:bodyPr/>
        <a:lstStyle/>
        <a:p>
          <a:r>
            <a:rPr lang="pl-PL"/>
            <a:t>GPT-3 released in 2020 - 175B params</a:t>
          </a:r>
          <a:endParaRPr lang="en-US"/>
        </a:p>
      </dgm:t>
    </dgm:pt>
    <dgm:pt modelId="{01D23890-EFC8-4CA1-BAD2-6EFCD8DC2F4C}" type="parTrans" cxnId="{B51B501C-35B5-4A61-B5D7-99606DC59EFB}">
      <dgm:prSet/>
      <dgm:spPr/>
      <dgm:t>
        <a:bodyPr/>
        <a:lstStyle/>
        <a:p>
          <a:endParaRPr lang="en-US"/>
        </a:p>
      </dgm:t>
    </dgm:pt>
    <dgm:pt modelId="{D1946786-87A2-42C0-90ED-A874D19CB07C}" type="sibTrans" cxnId="{B51B501C-35B5-4A61-B5D7-99606DC59EFB}">
      <dgm:prSet/>
      <dgm:spPr/>
      <dgm:t>
        <a:bodyPr/>
        <a:lstStyle/>
        <a:p>
          <a:endParaRPr lang="en-US"/>
        </a:p>
      </dgm:t>
    </dgm:pt>
    <dgm:pt modelId="{79473C2E-E6A5-410E-8A28-1714734770DA}">
      <dgm:prSet/>
      <dgm:spPr/>
      <dgm:t>
        <a:bodyPr/>
        <a:lstStyle/>
        <a:p>
          <a:r>
            <a:rPr lang="pl-PL"/>
            <a:t>GPT-3.5 + ChatGPT released in 2022 - included reinforcement learning</a:t>
          </a:r>
          <a:endParaRPr lang="en-US"/>
        </a:p>
      </dgm:t>
    </dgm:pt>
    <dgm:pt modelId="{642706D0-E7E8-4554-BD55-9C1EA14CBBFE}" type="parTrans" cxnId="{FE7011CE-1B54-4FC4-A4E5-3B71FCBEE1EC}">
      <dgm:prSet/>
      <dgm:spPr/>
      <dgm:t>
        <a:bodyPr/>
        <a:lstStyle/>
        <a:p>
          <a:endParaRPr lang="en-US"/>
        </a:p>
      </dgm:t>
    </dgm:pt>
    <dgm:pt modelId="{4BCAD07B-2835-4644-9B1E-230A566BF5CD}" type="sibTrans" cxnId="{FE7011CE-1B54-4FC4-A4E5-3B71FCBEE1EC}">
      <dgm:prSet/>
      <dgm:spPr/>
      <dgm:t>
        <a:bodyPr/>
        <a:lstStyle/>
        <a:p>
          <a:endParaRPr lang="en-US"/>
        </a:p>
      </dgm:t>
    </dgm:pt>
    <dgm:pt modelId="{0CCB9EA2-0BB8-4A0D-986A-EFD1A698363F}">
      <dgm:prSet/>
      <dgm:spPr/>
      <dgm:t>
        <a:bodyPr/>
        <a:lstStyle/>
        <a:p>
          <a:r>
            <a:rPr lang="pl-PL"/>
            <a:t>for alignment</a:t>
          </a:r>
          <a:endParaRPr lang="en-US"/>
        </a:p>
      </dgm:t>
    </dgm:pt>
    <dgm:pt modelId="{9D524F93-4228-46EC-ACCE-735F4DB8A76B}" type="parTrans" cxnId="{C9744D75-ECC9-4753-BE4B-A1CD9AC9DC80}">
      <dgm:prSet/>
      <dgm:spPr/>
      <dgm:t>
        <a:bodyPr/>
        <a:lstStyle/>
        <a:p>
          <a:endParaRPr lang="en-US"/>
        </a:p>
      </dgm:t>
    </dgm:pt>
    <dgm:pt modelId="{506EECF2-08B0-41CD-A77B-F6B8990F091E}" type="sibTrans" cxnId="{C9744D75-ECC9-4753-BE4B-A1CD9AC9DC80}">
      <dgm:prSet/>
      <dgm:spPr/>
      <dgm:t>
        <a:bodyPr/>
        <a:lstStyle/>
        <a:p>
          <a:endParaRPr lang="en-US"/>
        </a:p>
      </dgm:t>
    </dgm:pt>
    <dgm:pt modelId="{86D545CF-B188-45A6-9AA2-9C7173A4B204}">
      <dgm:prSet/>
      <dgm:spPr/>
      <dgm:t>
        <a:bodyPr/>
        <a:lstStyle/>
        <a:p>
          <a:r>
            <a:rPr lang="pl-PL"/>
            <a:t>GPT-4 in 2023 has a rumored &gt; 1T parameters</a:t>
          </a:r>
          <a:endParaRPr lang="en-US"/>
        </a:p>
      </dgm:t>
    </dgm:pt>
    <dgm:pt modelId="{E60798DC-AC43-47CE-AD22-B812235E25DC}" type="parTrans" cxnId="{7660853C-DA79-460D-BFB9-468CF880ED5D}">
      <dgm:prSet/>
      <dgm:spPr/>
      <dgm:t>
        <a:bodyPr/>
        <a:lstStyle/>
        <a:p>
          <a:endParaRPr lang="en-US"/>
        </a:p>
      </dgm:t>
    </dgm:pt>
    <dgm:pt modelId="{C46B5B14-0FA2-4C94-B919-59081C365EC9}" type="sibTrans" cxnId="{7660853C-DA79-460D-BFB9-468CF880ED5D}">
      <dgm:prSet/>
      <dgm:spPr/>
      <dgm:t>
        <a:bodyPr/>
        <a:lstStyle/>
        <a:p>
          <a:endParaRPr lang="en-US"/>
        </a:p>
      </dgm:t>
    </dgm:pt>
    <dgm:pt modelId="{65067157-7420-FB4D-9740-705FC32D5DB6}" type="pres">
      <dgm:prSet presAssocID="{23052221-0CC1-4EF1-B259-1268E801E71A}" presName="diagram" presStyleCnt="0">
        <dgm:presLayoutVars>
          <dgm:dir/>
          <dgm:resizeHandles val="exact"/>
        </dgm:presLayoutVars>
      </dgm:prSet>
      <dgm:spPr/>
    </dgm:pt>
    <dgm:pt modelId="{2BDE0E2B-2331-6E4F-ADF0-BF716A47857F}" type="pres">
      <dgm:prSet presAssocID="{8FFEDE3B-8B88-495A-B8BB-5935441DDE70}" presName="node" presStyleLbl="node1" presStyleIdx="0" presStyleCnt="7">
        <dgm:presLayoutVars>
          <dgm:bulletEnabled val="1"/>
        </dgm:presLayoutVars>
      </dgm:prSet>
      <dgm:spPr/>
    </dgm:pt>
    <dgm:pt modelId="{9BDF7D0E-889F-EE4C-AD4E-BCD55F1A5C20}" type="pres">
      <dgm:prSet presAssocID="{008E4A99-0220-4EF0-B960-955C9F5DA5B9}" presName="sibTrans" presStyleCnt="0"/>
      <dgm:spPr/>
    </dgm:pt>
    <dgm:pt modelId="{FBEC6A7A-965A-9747-B018-DC2C85876694}" type="pres">
      <dgm:prSet presAssocID="{CF61AFAE-0A05-4F09-9A20-6DCF9580FB94}" presName="node" presStyleLbl="node1" presStyleIdx="1" presStyleCnt="7">
        <dgm:presLayoutVars>
          <dgm:bulletEnabled val="1"/>
        </dgm:presLayoutVars>
      </dgm:prSet>
      <dgm:spPr/>
    </dgm:pt>
    <dgm:pt modelId="{BF109EDA-9701-F743-905F-004B5AF8156E}" type="pres">
      <dgm:prSet presAssocID="{CAC70DAB-BDB0-4393-ACA6-95091EB0CE07}" presName="sibTrans" presStyleCnt="0"/>
      <dgm:spPr/>
    </dgm:pt>
    <dgm:pt modelId="{45EBF8BD-A70D-1B4B-811D-4890BDE659DA}" type="pres">
      <dgm:prSet presAssocID="{2821E8A4-BBDC-463B-ADF3-84E26956CB4A}" presName="node" presStyleLbl="node1" presStyleIdx="2" presStyleCnt="7">
        <dgm:presLayoutVars>
          <dgm:bulletEnabled val="1"/>
        </dgm:presLayoutVars>
      </dgm:prSet>
      <dgm:spPr/>
    </dgm:pt>
    <dgm:pt modelId="{6112A374-737F-5348-BC55-7009C5A254DE}" type="pres">
      <dgm:prSet presAssocID="{86336D06-8612-4F2C-B472-5C299284E2CD}" presName="sibTrans" presStyleCnt="0"/>
      <dgm:spPr/>
    </dgm:pt>
    <dgm:pt modelId="{DE91A555-4CF2-2E4E-92CF-004AC9993D99}" type="pres">
      <dgm:prSet presAssocID="{DE28632A-53CC-475A-A7CC-951A39068C64}" presName="node" presStyleLbl="node1" presStyleIdx="3" presStyleCnt="7">
        <dgm:presLayoutVars>
          <dgm:bulletEnabled val="1"/>
        </dgm:presLayoutVars>
      </dgm:prSet>
      <dgm:spPr/>
    </dgm:pt>
    <dgm:pt modelId="{A57B2A86-2B7C-1D4B-BDD3-24058C506B90}" type="pres">
      <dgm:prSet presAssocID="{D1946786-87A2-42C0-90ED-A874D19CB07C}" presName="sibTrans" presStyleCnt="0"/>
      <dgm:spPr/>
    </dgm:pt>
    <dgm:pt modelId="{EE3538F4-42D8-4F4B-932E-9B1FFDACAD96}" type="pres">
      <dgm:prSet presAssocID="{79473C2E-E6A5-410E-8A28-1714734770DA}" presName="node" presStyleLbl="node1" presStyleIdx="4" presStyleCnt="7">
        <dgm:presLayoutVars>
          <dgm:bulletEnabled val="1"/>
        </dgm:presLayoutVars>
      </dgm:prSet>
      <dgm:spPr/>
    </dgm:pt>
    <dgm:pt modelId="{9FD11139-4FAE-3F4E-AA93-C89388EF39AA}" type="pres">
      <dgm:prSet presAssocID="{4BCAD07B-2835-4644-9B1E-230A566BF5CD}" presName="sibTrans" presStyleCnt="0"/>
      <dgm:spPr/>
    </dgm:pt>
    <dgm:pt modelId="{A3A9F849-843B-F645-9E1B-56BCA3C17E23}" type="pres">
      <dgm:prSet presAssocID="{0CCB9EA2-0BB8-4A0D-986A-EFD1A698363F}" presName="node" presStyleLbl="node1" presStyleIdx="5" presStyleCnt="7">
        <dgm:presLayoutVars>
          <dgm:bulletEnabled val="1"/>
        </dgm:presLayoutVars>
      </dgm:prSet>
      <dgm:spPr/>
    </dgm:pt>
    <dgm:pt modelId="{C495C443-A85E-AB49-B789-DFC2510B87DB}" type="pres">
      <dgm:prSet presAssocID="{506EECF2-08B0-41CD-A77B-F6B8990F091E}" presName="sibTrans" presStyleCnt="0"/>
      <dgm:spPr/>
    </dgm:pt>
    <dgm:pt modelId="{70ED2120-F769-E442-998E-2C04E445C478}" type="pres">
      <dgm:prSet presAssocID="{86D545CF-B188-45A6-9AA2-9C7173A4B204}" presName="node" presStyleLbl="node1" presStyleIdx="6" presStyleCnt="7">
        <dgm:presLayoutVars>
          <dgm:bulletEnabled val="1"/>
        </dgm:presLayoutVars>
      </dgm:prSet>
      <dgm:spPr/>
    </dgm:pt>
  </dgm:ptLst>
  <dgm:cxnLst>
    <dgm:cxn modelId="{0E44D31B-1FFD-45F7-9DD9-448F3DB60691}" srcId="{23052221-0CC1-4EF1-B259-1268E801E71A}" destId="{CF61AFAE-0A05-4F09-9A20-6DCF9580FB94}" srcOrd="1" destOrd="0" parTransId="{0E490F9B-1ED9-46DA-8B0C-5139834D7557}" sibTransId="{CAC70DAB-BDB0-4393-ACA6-95091EB0CE07}"/>
    <dgm:cxn modelId="{B51B501C-35B5-4A61-B5D7-99606DC59EFB}" srcId="{23052221-0CC1-4EF1-B259-1268E801E71A}" destId="{DE28632A-53CC-475A-A7CC-951A39068C64}" srcOrd="3" destOrd="0" parTransId="{01D23890-EFC8-4CA1-BAD2-6EFCD8DC2F4C}" sibTransId="{D1946786-87A2-42C0-90ED-A874D19CB07C}"/>
    <dgm:cxn modelId="{07841F1D-1193-4421-9EC5-E178B9451823}" srcId="{23052221-0CC1-4EF1-B259-1268E801E71A}" destId="{2821E8A4-BBDC-463B-ADF3-84E26956CB4A}" srcOrd="2" destOrd="0" parTransId="{FF24F4F3-F2AB-4E32-87C7-C908211293E8}" sibTransId="{86336D06-8612-4F2C-B472-5C299284E2CD}"/>
    <dgm:cxn modelId="{7660853C-DA79-460D-BFB9-468CF880ED5D}" srcId="{23052221-0CC1-4EF1-B259-1268E801E71A}" destId="{86D545CF-B188-45A6-9AA2-9C7173A4B204}" srcOrd="6" destOrd="0" parTransId="{E60798DC-AC43-47CE-AD22-B812235E25DC}" sibTransId="{C46B5B14-0FA2-4C94-B919-59081C365EC9}"/>
    <dgm:cxn modelId="{3D8CC553-113A-534B-B4D8-A223FE209C3B}" type="presOf" srcId="{23052221-0CC1-4EF1-B259-1268E801E71A}" destId="{65067157-7420-FB4D-9740-705FC32D5DB6}" srcOrd="0" destOrd="0" presId="urn:microsoft.com/office/officeart/2005/8/layout/default"/>
    <dgm:cxn modelId="{A45C255D-8343-7A49-B457-E45227E0BEBC}" type="presOf" srcId="{2821E8A4-BBDC-463B-ADF3-84E26956CB4A}" destId="{45EBF8BD-A70D-1B4B-811D-4890BDE659DA}" srcOrd="0" destOrd="0" presId="urn:microsoft.com/office/officeart/2005/8/layout/default"/>
    <dgm:cxn modelId="{594D0B61-C720-9343-83E7-9DA1FD2A9180}" type="presOf" srcId="{DE28632A-53CC-475A-A7CC-951A39068C64}" destId="{DE91A555-4CF2-2E4E-92CF-004AC9993D99}" srcOrd="0" destOrd="0" presId="urn:microsoft.com/office/officeart/2005/8/layout/default"/>
    <dgm:cxn modelId="{44F40D74-AA7E-B24F-90A4-E4A69BED120D}" type="presOf" srcId="{79473C2E-E6A5-410E-8A28-1714734770DA}" destId="{EE3538F4-42D8-4F4B-932E-9B1FFDACAD96}" srcOrd="0" destOrd="0" presId="urn:microsoft.com/office/officeart/2005/8/layout/default"/>
    <dgm:cxn modelId="{C9744D75-ECC9-4753-BE4B-A1CD9AC9DC80}" srcId="{23052221-0CC1-4EF1-B259-1268E801E71A}" destId="{0CCB9EA2-0BB8-4A0D-986A-EFD1A698363F}" srcOrd="5" destOrd="0" parTransId="{9D524F93-4228-46EC-ACCE-735F4DB8A76B}" sibTransId="{506EECF2-08B0-41CD-A77B-F6B8990F091E}"/>
    <dgm:cxn modelId="{1CA12992-D939-4E9C-B760-00D342D827C9}" srcId="{23052221-0CC1-4EF1-B259-1268E801E71A}" destId="{8FFEDE3B-8B88-495A-B8BB-5935441DDE70}" srcOrd="0" destOrd="0" parTransId="{A6DA04CD-06AF-4D04-814F-7E1335378B95}" sibTransId="{008E4A99-0220-4EF0-B960-955C9F5DA5B9}"/>
    <dgm:cxn modelId="{F5CC21B6-F659-9B42-B6D8-CCAEC071CEE3}" type="presOf" srcId="{0CCB9EA2-0BB8-4A0D-986A-EFD1A698363F}" destId="{A3A9F849-843B-F645-9E1B-56BCA3C17E23}" srcOrd="0" destOrd="0" presId="urn:microsoft.com/office/officeart/2005/8/layout/default"/>
    <dgm:cxn modelId="{C94F1CBB-A29B-214E-B3B2-928324CADA69}" type="presOf" srcId="{86D545CF-B188-45A6-9AA2-9C7173A4B204}" destId="{70ED2120-F769-E442-998E-2C04E445C478}" srcOrd="0" destOrd="0" presId="urn:microsoft.com/office/officeart/2005/8/layout/default"/>
    <dgm:cxn modelId="{861A3EC4-B739-FD40-9C04-4A4B35F4FC3D}" type="presOf" srcId="{CF61AFAE-0A05-4F09-9A20-6DCF9580FB94}" destId="{FBEC6A7A-965A-9747-B018-DC2C85876694}" srcOrd="0" destOrd="0" presId="urn:microsoft.com/office/officeart/2005/8/layout/default"/>
    <dgm:cxn modelId="{FE7011CE-1B54-4FC4-A4E5-3B71FCBEE1EC}" srcId="{23052221-0CC1-4EF1-B259-1268E801E71A}" destId="{79473C2E-E6A5-410E-8A28-1714734770DA}" srcOrd="4" destOrd="0" parTransId="{642706D0-E7E8-4554-BD55-9C1EA14CBBFE}" sibTransId="{4BCAD07B-2835-4644-9B1E-230A566BF5CD}"/>
    <dgm:cxn modelId="{2583AAF8-B174-A943-9CF2-CEF303D452F8}" type="presOf" srcId="{8FFEDE3B-8B88-495A-B8BB-5935441DDE70}" destId="{2BDE0E2B-2331-6E4F-ADF0-BF716A47857F}" srcOrd="0" destOrd="0" presId="urn:microsoft.com/office/officeart/2005/8/layout/default"/>
    <dgm:cxn modelId="{4FFD22F5-1ACA-8E43-9A7B-7DA4036D5740}" type="presParOf" srcId="{65067157-7420-FB4D-9740-705FC32D5DB6}" destId="{2BDE0E2B-2331-6E4F-ADF0-BF716A47857F}" srcOrd="0" destOrd="0" presId="urn:microsoft.com/office/officeart/2005/8/layout/default"/>
    <dgm:cxn modelId="{478AD841-4371-9045-9E47-08F50A2B4745}" type="presParOf" srcId="{65067157-7420-FB4D-9740-705FC32D5DB6}" destId="{9BDF7D0E-889F-EE4C-AD4E-BCD55F1A5C20}" srcOrd="1" destOrd="0" presId="urn:microsoft.com/office/officeart/2005/8/layout/default"/>
    <dgm:cxn modelId="{08FD0857-4DFB-E743-8D44-F6AEF7E6155D}" type="presParOf" srcId="{65067157-7420-FB4D-9740-705FC32D5DB6}" destId="{FBEC6A7A-965A-9747-B018-DC2C85876694}" srcOrd="2" destOrd="0" presId="urn:microsoft.com/office/officeart/2005/8/layout/default"/>
    <dgm:cxn modelId="{64B9D47A-7AD9-014A-8B63-1D43C22AA43D}" type="presParOf" srcId="{65067157-7420-FB4D-9740-705FC32D5DB6}" destId="{BF109EDA-9701-F743-905F-004B5AF8156E}" srcOrd="3" destOrd="0" presId="urn:microsoft.com/office/officeart/2005/8/layout/default"/>
    <dgm:cxn modelId="{FA81B5EB-E955-A24F-A23D-92CF1C430885}" type="presParOf" srcId="{65067157-7420-FB4D-9740-705FC32D5DB6}" destId="{45EBF8BD-A70D-1B4B-811D-4890BDE659DA}" srcOrd="4" destOrd="0" presId="urn:microsoft.com/office/officeart/2005/8/layout/default"/>
    <dgm:cxn modelId="{112E0F14-5F27-3349-BCC7-E5A6636C1205}" type="presParOf" srcId="{65067157-7420-FB4D-9740-705FC32D5DB6}" destId="{6112A374-737F-5348-BC55-7009C5A254DE}" srcOrd="5" destOrd="0" presId="urn:microsoft.com/office/officeart/2005/8/layout/default"/>
    <dgm:cxn modelId="{DC4277E6-228A-5B41-BB91-89FA5606CB0F}" type="presParOf" srcId="{65067157-7420-FB4D-9740-705FC32D5DB6}" destId="{DE91A555-4CF2-2E4E-92CF-004AC9993D99}" srcOrd="6" destOrd="0" presId="urn:microsoft.com/office/officeart/2005/8/layout/default"/>
    <dgm:cxn modelId="{6D6CC538-73DA-5E41-A58B-377357F5CEE8}" type="presParOf" srcId="{65067157-7420-FB4D-9740-705FC32D5DB6}" destId="{A57B2A86-2B7C-1D4B-BDD3-24058C506B90}" srcOrd="7" destOrd="0" presId="urn:microsoft.com/office/officeart/2005/8/layout/default"/>
    <dgm:cxn modelId="{2A403A2D-0FA5-9249-9541-57834F9FA456}" type="presParOf" srcId="{65067157-7420-FB4D-9740-705FC32D5DB6}" destId="{EE3538F4-42D8-4F4B-932E-9B1FFDACAD96}" srcOrd="8" destOrd="0" presId="urn:microsoft.com/office/officeart/2005/8/layout/default"/>
    <dgm:cxn modelId="{438CC199-4787-824B-B03F-119D5D0E9F82}" type="presParOf" srcId="{65067157-7420-FB4D-9740-705FC32D5DB6}" destId="{9FD11139-4FAE-3F4E-AA93-C89388EF39AA}" srcOrd="9" destOrd="0" presId="urn:microsoft.com/office/officeart/2005/8/layout/default"/>
    <dgm:cxn modelId="{B1410F74-E41E-1E4F-8849-1B55A05A8C8C}" type="presParOf" srcId="{65067157-7420-FB4D-9740-705FC32D5DB6}" destId="{A3A9F849-843B-F645-9E1B-56BCA3C17E23}" srcOrd="10" destOrd="0" presId="urn:microsoft.com/office/officeart/2005/8/layout/default"/>
    <dgm:cxn modelId="{6E1EE1C4-3A16-2E42-AFA5-3253148C01F2}" type="presParOf" srcId="{65067157-7420-FB4D-9740-705FC32D5DB6}" destId="{C495C443-A85E-AB49-B789-DFC2510B87DB}" srcOrd="11" destOrd="0" presId="urn:microsoft.com/office/officeart/2005/8/layout/default"/>
    <dgm:cxn modelId="{C3A06577-BE44-DF4D-B8DD-F884F02DEF1D}" type="presParOf" srcId="{65067157-7420-FB4D-9740-705FC32D5DB6}" destId="{70ED2120-F769-E442-998E-2C04E445C47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C4745A-2C4D-9B44-9921-6C7C1A43FF0E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724DEF54-683E-FE43-996B-251822867884}">
      <dgm:prSet phldrT="[Tekst]" custT="1"/>
      <dgm:spPr/>
      <dgm:t>
        <a:bodyPr/>
        <a:lstStyle/>
        <a:p>
          <a:endParaRPr lang="pl-PL" sz="2400" dirty="0"/>
        </a:p>
        <a:p>
          <a:r>
            <a:rPr lang="pl-PL" sz="2400" dirty="0" err="1"/>
            <a:t>Prompt</a:t>
          </a:r>
          <a:endParaRPr lang="pl-PL" sz="2400" dirty="0"/>
        </a:p>
      </dgm:t>
    </dgm:pt>
    <dgm:pt modelId="{AD160FB9-218A-2A42-B7FB-8F24C6E72F7E}" type="parTrans" cxnId="{3AE23BA6-8651-BA4C-9067-2895031A5716}">
      <dgm:prSet/>
      <dgm:spPr/>
      <dgm:t>
        <a:bodyPr/>
        <a:lstStyle/>
        <a:p>
          <a:endParaRPr lang="pl-PL" sz="2400"/>
        </a:p>
      </dgm:t>
    </dgm:pt>
    <dgm:pt modelId="{D86D86DB-67A7-9A4A-92A1-180B51B4A8D1}" type="sibTrans" cxnId="{3AE23BA6-8651-BA4C-9067-2895031A5716}">
      <dgm:prSet/>
      <dgm:spPr/>
      <dgm:t>
        <a:bodyPr/>
        <a:lstStyle/>
        <a:p>
          <a:endParaRPr lang="pl-PL" sz="2400"/>
        </a:p>
      </dgm:t>
    </dgm:pt>
    <dgm:pt modelId="{AB0EDFF0-83BE-1342-8B8F-270196674623}">
      <dgm:prSet phldrT="[Teks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l-PL" sz="2400" dirty="0"/>
            <a:t>Java, </a:t>
          </a:r>
          <a:r>
            <a:rPr lang="pl-PL" sz="2400" dirty="0" err="1"/>
            <a:t>Python,C</a:t>
          </a:r>
          <a:r>
            <a:rPr lang="pl-PL" sz="2400" dirty="0"/>
            <a:t>#</a:t>
          </a:r>
        </a:p>
      </dgm:t>
    </dgm:pt>
    <dgm:pt modelId="{6C90F67A-0BF1-6D4A-81D7-26FA4A123D24}" type="parTrans" cxnId="{B0C3CF09-2B82-8641-BDAC-7E91FE97B34F}">
      <dgm:prSet/>
      <dgm:spPr/>
      <dgm:t>
        <a:bodyPr/>
        <a:lstStyle/>
        <a:p>
          <a:endParaRPr lang="pl-PL" sz="2400"/>
        </a:p>
      </dgm:t>
    </dgm:pt>
    <dgm:pt modelId="{D0C3B4B3-257C-904B-85B4-25833FB62228}" type="sibTrans" cxnId="{B0C3CF09-2B82-8641-BDAC-7E91FE97B34F}">
      <dgm:prSet/>
      <dgm:spPr/>
      <dgm:t>
        <a:bodyPr/>
        <a:lstStyle/>
        <a:p>
          <a:endParaRPr lang="pl-PL" sz="2400"/>
        </a:p>
      </dgm:t>
    </dgm:pt>
    <dgm:pt modelId="{8509BC44-6649-B242-AFD8-C5E8D2FB2121}">
      <dgm:prSet phldrT="[Teks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l-PL" sz="2400" dirty="0"/>
            <a:t>C/C++</a:t>
          </a:r>
        </a:p>
      </dgm:t>
    </dgm:pt>
    <dgm:pt modelId="{965450F9-AB8E-1945-BBE6-3AF82DD05DBA}" type="parTrans" cxnId="{75C38813-22E1-2E4E-8C39-3A6532C0A5AB}">
      <dgm:prSet/>
      <dgm:spPr/>
      <dgm:t>
        <a:bodyPr/>
        <a:lstStyle/>
        <a:p>
          <a:endParaRPr lang="pl-PL" sz="2400"/>
        </a:p>
      </dgm:t>
    </dgm:pt>
    <dgm:pt modelId="{76CA36BF-0D49-904E-BF03-110578FAF2C2}" type="sibTrans" cxnId="{75C38813-22E1-2E4E-8C39-3A6532C0A5AB}">
      <dgm:prSet/>
      <dgm:spPr/>
      <dgm:t>
        <a:bodyPr/>
        <a:lstStyle/>
        <a:p>
          <a:endParaRPr lang="pl-PL" sz="2400"/>
        </a:p>
      </dgm:t>
    </dgm:pt>
    <dgm:pt modelId="{841BC43D-8B82-B849-96AE-0E7EC4965C2A}" type="pres">
      <dgm:prSet presAssocID="{0BC4745A-2C4D-9B44-9921-6C7C1A43FF0E}" presName="Name0" presStyleCnt="0">
        <dgm:presLayoutVars>
          <dgm:dir/>
          <dgm:animLvl val="lvl"/>
          <dgm:resizeHandles val="exact"/>
        </dgm:presLayoutVars>
      </dgm:prSet>
      <dgm:spPr/>
    </dgm:pt>
    <dgm:pt modelId="{449262B2-7471-454B-B51A-2CB624869530}" type="pres">
      <dgm:prSet presAssocID="{724DEF54-683E-FE43-996B-251822867884}" presName="Name8" presStyleCnt="0"/>
      <dgm:spPr/>
    </dgm:pt>
    <dgm:pt modelId="{A9F94B34-591A-024C-A9F2-A97C396456E0}" type="pres">
      <dgm:prSet presAssocID="{724DEF54-683E-FE43-996B-251822867884}" presName="level" presStyleLbl="node1" presStyleIdx="0" presStyleCnt="3">
        <dgm:presLayoutVars>
          <dgm:chMax val="1"/>
          <dgm:bulletEnabled val="1"/>
        </dgm:presLayoutVars>
      </dgm:prSet>
      <dgm:spPr/>
    </dgm:pt>
    <dgm:pt modelId="{0149A6E4-1A08-694E-A23D-F0B9C145256D}" type="pres">
      <dgm:prSet presAssocID="{724DEF54-683E-FE43-996B-2518228678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86E3CA-E813-C04C-9AA7-89B534BE3F7D}" type="pres">
      <dgm:prSet presAssocID="{AB0EDFF0-83BE-1342-8B8F-270196674623}" presName="Name8" presStyleCnt="0"/>
      <dgm:spPr/>
    </dgm:pt>
    <dgm:pt modelId="{56BD81FD-F78A-354A-AE87-575D456CD18B}" type="pres">
      <dgm:prSet presAssocID="{AB0EDFF0-83BE-1342-8B8F-270196674623}" presName="level" presStyleLbl="node1" presStyleIdx="1" presStyleCnt="3">
        <dgm:presLayoutVars>
          <dgm:chMax val="1"/>
          <dgm:bulletEnabled val="1"/>
        </dgm:presLayoutVars>
      </dgm:prSet>
      <dgm:spPr/>
    </dgm:pt>
    <dgm:pt modelId="{21C33508-B0E6-A346-AC93-9CB8A13CBEF7}" type="pres">
      <dgm:prSet presAssocID="{AB0EDFF0-83BE-1342-8B8F-27019667462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AE53D6-644E-B94D-BFCD-1344BBEB6FED}" type="pres">
      <dgm:prSet presAssocID="{8509BC44-6649-B242-AFD8-C5E8D2FB2121}" presName="Name8" presStyleCnt="0"/>
      <dgm:spPr/>
    </dgm:pt>
    <dgm:pt modelId="{7F45041D-DEDF-9941-9AA0-50819F1453C8}" type="pres">
      <dgm:prSet presAssocID="{8509BC44-6649-B242-AFD8-C5E8D2FB2121}" presName="level" presStyleLbl="node1" presStyleIdx="2" presStyleCnt="3">
        <dgm:presLayoutVars>
          <dgm:chMax val="1"/>
          <dgm:bulletEnabled val="1"/>
        </dgm:presLayoutVars>
      </dgm:prSet>
      <dgm:spPr/>
    </dgm:pt>
    <dgm:pt modelId="{BE888BA7-1B7E-8E4B-8CEE-BBBB84D47285}" type="pres">
      <dgm:prSet presAssocID="{8509BC44-6649-B242-AFD8-C5E8D2FB21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97C8203-CB83-F742-9B8C-B9E1ED3C9761}" type="presOf" srcId="{0BC4745A-2C4D-9B44-9921-6C7C1A43FF0E}" destId="{841BC43D-8B82-B849-96AE-0E7EC4965C2A}" srcOrd="0" destOrd="0" presId="urn:microsoft.com/office/officeart/2005/8/layout/pyramid1"/>
    <dgm:cxn modelId="{B0C3CF09-2B82-8641-BDAC-7E91FE97B34F}" srcId="{0BC4745A-2C4D-9B44-9921-6C7C1A43FF0E}" destId="{AB0EDFF0-83BE-1342-8B8F-270196674623}" srcOrd="1" destOrd="0" parTransId="{6C90F67A-0BF1-6D4A-81D7-26FA4A123D24}" sibTransId="{D0C3B4B3-257C-904B-85B4-25833FB62228}"/>
    <dgm:cxn modelId="{75C38813-22E1-2E4E-8C39-3A6532C0A5AB}" srcId="{0BC4745A-2C4D-9B44-9921-6C7C1A43FF0E}" destId="{8509BC44-6649-B242-AFD8-C5E8D2FB2121}" srcOrd="2" destOrd="0" parTransId="{965450F9-AB8E-1945-BBE6-3AF82DD05DBA}" sibTransId="{76CA36BF-0D49-904E-BF03-110578FAF2C2}"/>
    <dgm:cxn modelId="{A3F8C215-F706-AB40-A909-71A12C1825F7}" type="presOf" srcId="{8509BC44-6649-B242-AFD8-C5E8D2FB2121}" destId="{7F45041D-DEDF-9941-9AA0-50819F1453C8}" srcOrd="0" destOrd="0" presId="urn:microsoft.com/office/officeart/2005/8/layout/pyramid1"/>
    <dgm:cxn modelId="{94333A4B-D101-E343-8049-A051BB772097}" type="presOf" srcId="{8509BC44-6649-B242-AFD8-C5E8D2FB2121}" destId="{BE888BA7-1B7E-8E4B-8CEE-BBBB84D47285}" srcOrd="1" destOrd="0" presId="urn:microsoft.com/office/officeart/2005/8/layout/pyramid1"/>
    <dgm:cxn modelId="{63AA7755-B307-AA42-9AFF-A4C2EA19E162}" type="presOf" srcId="{AB0EDFF0-83BE-1342-8B8F-270196674623}" destId="{56BD81FD-F78A-354A-AE87-575D456CD18B}" srcOrd="0" destOrd="0" presId="urn:microsoft.com/office/officeart/2005/8/layout/pyramid1"/>
    <dgm:cxn modelId="{B019346B-CFBB-0143-B8BD-BCFF5E0963AD}" type="presOf" srcId="{724DEF54-683E-FE43-996B-251822867884}" destId="{0149A6E4-1A08-694E-A23D-F0B9C145256D}" srcOrd="1" destOrd="0" presId="urn:microsoft.com/office/officeart/2005/8/layout/pyramid1"/>
    <dgm:cxn modelId="{7AEFB695-12CD-4841-BE1C-5BB6D6374B96}" type="presOf" srcId="{AB0EDFF0-83BE-1342-8B8F-270196674623}" destId="{21C33508-B0E6-A346-AC93-9CB8A13CBEF7}" srcOrd="1" destOrd="0" presId="urn:microsoft.com/office/officeart/2005/8/layout/pyramid1"/>
    <dgm:cxn modelId="{3AE23BA6-8651-BA4C-9067-2895031A5716}" srcId="{0BC4745A-2C4D-9B44-9921-6C7C1A43FF0E}" destId="{724DEF54-683E-FE43-996B-251822867884}" srcOrd="0" destOrd="0" parTransId="{AD160FB9-218A-2A42-B7FB-8F24C6E72F7E}" sibTransId="{D86D86DB-67A7-9A4A-92A1-180B51B4A8D1}"/>
    <dgm:cxn modelId="{181B89F0-B535-7441-B428-30A91F1CB74A}" type="presOf" srcId="{724DEF54-683E-FE43-996B-251822867884}" destId="{A9F94B34-591A-024C-A9F2-A97C396456E0}" srcOrd="0" destOrd="0" presId="urn:microsoft.com/office/officeart/2005/8/layout/pyramid1"/>
    <dgm:cxn modelId="{9C178E20-765D-8B44-89A7-164032B3DA79}" type="presParOf" srcId="{841BC43D-8B82-B849-96AE-0E7EC4965C2A}" destId="{449262B2-7471-454B-B51A-2CB624869530}" srcOrd="0" destOrd="0" presId="urn:microsoft.com/office/officeart/2005/8/layout/pyramid1"/>
    <dgm:cxn modelId="{969CAA02-E70A-C942-B66A-E654664478EF}" type="presParOf" srcId="{449262B2-7471-454B-B51A-2CB624869530}" destId="{A9F94B34-591A-024C-A9F2-A97C396456E0}" srcOrd="0" destOrd="0" presId="urn:microsoft.com/office/officeart/2005/8/layout/pyramid1"/>
    <dgm:cxn modelId="{0AD71327-9D10-FD4F-B119-D1DB05C9CA47}" type="presParOf" srcId="{449262B2-7471-454B-B51A-2CB624869530}" destId="{0149A6E4-1A08-694E-A23D-F0B9C145256D}" srcOrd="1" destOrd="0" presId="urn:microsoft.com/office/officeart/2005/8/layout/pyramid1"/>
    <dgm:cxn modelId="{B60ED179-9094-F14E-90AC-9C18692E9515}" type="presParOf" srcId="{841BC43D-8B82-B849-96AE-0E7EC4965C2A}" destId="{0A86E3CA-E813-C04C-9AA7-89B534BE3F7D}" srcOrd="1" destOrd="0" presId="urn:microsoft.com/office/officeart/2005/8/layout/pyramid1"/>
    <dgm:cxn modelId="{1CAB93FF-141A-C94C-A6F6-791AF1B281BF}" type="presParOf" srcId="{0A86E3CA-E813-C04C-9AA7-89B534BE3F7D}" destId="{56BD81FD-F78A-354A-AE87-575D456CD18B}" srcOrd="0" destOrd="0" presId="urn:microsoft.com/office/officeart/2005/8/layout/pyramid1"/>
    <dgm:cxn modelId="{80B7189A-F513-F74C-BF5B-1E4061604B6D}" type="presParOf" srcId="{0A86E3CA-E813-C04C-9AA7-89B534BE3F7D}" destId="{21C33508-B0E6-A346-AC93-9CB8A13CBEF7}" srcOrd="1" destOrd="0" presId="urn:microsoft.com/office/officeart/2005/8/layout/pyramid1"/>
    <dgm:cxn modelId="{173969FC-B992-5D45-A41F-45DB623454B0}" type="presParOf" srcId="{841BC43D-8B82-B849-96AE-0E7EC4965C2A}" destId="{73AE53D6-644E-B94D-BFCD-1344BBEB6FED}" srcOrd="2" destOrd="0" presId="urn:microsoft.com/office/officeart/2005/8/layout/pyramid1"/>
    <dgm:cxn modelId="{A3D542B3-B278-8E44-BC3E-B31F6E388EB6}" type="presParOf" srcId="{73AE53D6-644E-B94D-BFCD-1344BBEB6FED}" destId="{7F45041D-DEDF-9941-9AA0-50819F1453C8}" srcOrd="0" destOrd="0" presId="urn:microsoft.com/office/officeart/2005/8/layout/pyramid1"/>
    <dgm:cxn modelId="{9885DDD2-9D9F-1648-8B1B-861370A526ED}" type="presParOf" srcId="{73AE53D6-644E-B94D-BFCD-1344BBEB6FED}" destId="{BE888BA7-1B7E-8E4B-8CEE-BBBB84D4728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4E010-7BB3-8D42-AE51-6BB470E0FDE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AFB5EBB5-D12A-0046-AD64-F2D121EAFE2D}">
      <dgm:prSet phldrT="[Tekst]"/>
      <dgm:spPr/>
      <dgm:t>
        <a:bodyPr/>
        <a:lstStyle/>
        <a:p>
          <a:r>
            <a:rPr lang="pl-PL"/>
            <a:t>Persona</a:t>
          </a:r>
        </a:p>
      </dgm:t>
    </dgm:pt>
    <dgm:pt modelId="{B3472F7F-B7D9-FB47-A678-072CE7B9C591}" type="parTrans" cxnId="{A54AB20A-E977-1243-81CD-E4D0C4D0C184}">
      <dgm:prSet/>
      <dgm:spPr/>
      <dgm:t>
        <a:bodyPr/>
        <a:lstStyle/>
        <a:p>
          <a:endParaRPr lang="pl-PL"/>
        </a:p>
      </dgm:t>
    </dgm:pt>
    <dgm:pt modelId="{F26847EE-E93D-504C-8B70-C24A8049F354}" type="sibTrans" cxnId="{A54AB20A-E977-1243-81CD-E4D0C4D0C184}">
      <dgm:prSet/>
      <dgm:spPr/>
      <dgm:t>
        <a:bodyPr/>
        <a:lstStyle/>
        <a:p>
          <a:endParaRPr lang="pl-PL"/>
        </a:p>
      </dgm:t>
    </dgm:pt>
    <dgm:pt modelId="{7E23F90B-32D2-DE4D-8E75-DE146C55B375}">
      <dgm:prSet phldrT="[Tekst]"/>
      <dgm:spPr/>
      <dgm:t>
        <a:bodyPr/>
        <a:lstStyle/>
        <a:p>
          <a:r>
            <a:rPr lang="pl-PL"/>
            <a:t>Kim mam być</a:t>
          </a:r>
        </a:p>
      </dgm:t>
    </dgm:pt>
    <dgm:pt modelId="{F4F323ED-DF19-9146-A7C7-BC7536B25B6A}" type="parTrans" cxnId="{FB5BF0C3-72F5-1C4C-A8F2-CC3913A948EA}">
      <dgm:prSet/>
      <dgm:spPr/>
      <dgm:t>
        <a:bodyPr/>
        <a:lstStyle/>
        <a:p>
          <a:endParaRPr lang="pl-PL"/>
        </a:p>
      </dgm:t>
    </dgm:pt>
    <dgm:pt modelId="{EC981E3B-36F8-9E4F-B43B-D28682A6F9BD}" type="sibTrans" cxnId="{FB5BF0C3-72F5-1C4C-A8F2-CC3913A948EA}">
      <dgm:prSet/>
      <dgm:spPr/>
      <dgm:t>
        <a:bodyPr/>
        <a:lstStyle/>
        <a:p>
          <a:endParaRPr lang="pl-PL"/>
        </a:p>
      </dgm:t>
    </dgm:pt>
    <dgm:pt modelId="{FCA4CC6E-B2CC-0C41-BE71-AE541C5DA8D6}">
      <dgm:prSet phldrT="[Tekst]"/>
      <dgm:spPr/>
      <dgm:t>
        <a:bodyPr/>
        <a:lstStyle/>
        <a:p>
          <a:r>
            <a:rPr lang="pl-PL"/>
            <a:t>Instrukcja</a:t>
          </a:r>
        </a:p>
      </dgm:t>
    </dgm:pt>
    <dgm:pt modelId="{FD03C0D7-2F5C-3448-AF3B-F1D568081897}" type="parTrans" cxnId="{C700DFC7-122F-AF45-A70A-151A9CB24F90}">
      <dgm:prSet/>
      <dgm:spPr/>
      <dgm:t>
        <a:bodyPr/>
        <a:lstStyle/>
        <a:p>
          <a:endParaRPr lang="pl-PL"/>
        </a:p>
      </dgm:t>
    </dgm:pt>
    <dgm:pt modelId="{BDA78F98-C6F2-A244-8A32-F9727F964A3B}" type="sibTrans" cxnId="{C700DFC7-122F-AF45-A70A-151A9CB24F90}">
      <dgm:prSet/>
      <dgm:spPr/>
      <dgm:t>
        <a:bodyPr/>
        <a:lstStyle/>
        <a:p>
          <a:endParaRPr lang="pl-PL"/>
        </a:p>
      </dgm:t>
    </dgm:pt>
    <dgm:pt modelId="{3DE8D9BF-C20A-8C45-AD1C-421B02076939}">
      <dgm:prSet phldrT="[Tekst]"/>
      <dgm:spPr/>
      <dgm:t>
        <a:bodyPr/>
        <a:lstStyle/>
        <a:p>
          <a:r>
            <a:rPr lang="pl-PL"/>
            <a:t>Co mam zrobić</a:t>
          </a:r>
        </a:p>
      </dgm:t>
    </dgm:pt>
    <dgm:pt modelId="{2681D141-1A40-954E-864D-C72F07C29FCC}" type="parTrans" cxnId="{B1479250-49A9-564D-B79E-0F7AA86650E8}">
      <dgm:prSet/>
      <dgm:spPr/>
      <dgm:t>
        <a:bodyPr/>
        <a:lstStyle/>
        <a:p>
          <a:endParaRPr lang="pl-PL"/>
        </a:p>
      </dgm:t>
    </dgm:pt>
    <dgm:pt modelId="{E06B966F-1619-194A-9863-6B2A1226A5F7}" type="sibTrans" cxnId="{B1479250-49A9-564D-B79E-0F7AA86650E8}">
      <dgm:prSet/>
      <dgm:spPr/>
      <dgm:t>
        <a:bodyPr/>
        <a:lstStyle/>
        <a:p>
          <a:endParaRPr lang="pl-PL"/>
        </a:p>
      </dgm:t>
    </dgm:pt>
    <dgm:pt modelId="{C25CFD1E-C186-D24C-AFE4-3FDA97A72F62}">
      <dgm:prSet phldrT="[Tekst]"/>
      <dgm:spPr/>
      <dgm:t>
        <a:bodyPr/>
        <a:lstStyle/>
        <a:p>
          <a:r>
            <a:rPr lang="pl-PL"/>
            <a:t>Input</a:t>
          </a:r>
        </a:p>
      </dgm:t>
    </dgm:pt>
    <dgm:pt modelId="{E8AE2DBF-DA6F-A342-9157-1530A40A85A8}" type="parTrans" cxnId="{BEB35C92-ADED-544E-B6C0-5CDDF1F68704}">
      <dgm:prSet/>
      <dgm:spPr/>
      <dgm:t>
        <a:bodyPr/>
        <a:lstStyle/>
        <a:p>
          <a:endParaRPr lang="pl-PL"/>
        </a:p>
      </dgm:t>
    </dgm:pt>
    <dgm:pt modelId="{78734DA4-0A3A-8746-8417-CB539A421153}" type="sibTrans" cxnId="{BEB35C92-ADED-544E-B6C0-5CDDF1F68704}">
      <dgm:prSet/>
      <dgm:spPr/>
      <dgm:t>
        <a:bodyPr/>
        <a:lstStyle/>
        <a:p>
          <a:endParaRPr lang="pl-PL"/>
        </a:p>
      </dgm:t>
    </dgm:pt>
    <dgm:pt modelId="{5869D750-F3FB-1D4A-BBE2-046C75A8380D}">
      <dgm:prSet phldrT="[Tekst]"/>
      <dgm:spPr/>
      <dgm:t>
        <a:bodyPr/>
        <a:lstStyle/>
        <a:p>
          <a:r>
            <a:rPr lang="pl-PL"/>
            <a:t>Dane do sprawdzenia</a:t>
          </a:r>
        </a:p>
      </dgm:t>
    </dgm:pt>
    <dgm:pt modelId="{6B30AB4A-A471-344B-9F09-5BD105A5138C}" type="parTrans" cxnId="{1E1A83F6-2432-4A48-800C-31405D6BC83F}">
      <dgm:prSet/>
      <dgm:spPr/>
      <dgm:t>
        <a:bodyPr/>
        <a:lstStyle/>
        <a:p>
          <a:endParaRPr lang="pl-PL"/>
        </a:p>
      </dgm:t>
    </dgm:pt>
    <dgm:pt modelId="{02191B01-3973-6A4C-9ABD-08F14F709A53}" type="sibTrans" cxnId="{1E1A83F6-2432-4A48-800C-31405D6BC83F}">
      <dgm:prSet/>
      <dgm:spPr/>
      <dgm:t>
        <a:bodyPr/>
        <a:lstStyle/>
        <a:p>
          <a:endParaRPr lang="pl-PL"/>
        </a:p>
      </dgm:t>
    </dgm:pt>
    <dgm:pt modelId="{4A592B08-BD4F-EB4E-B634-09D43C81854C}">
      <dgm:prSet phldrT="[Tekst]"/>
      <dgm:spPr/>
      <dgm:t>
        <a:bodyPr/>
        <a:lstStyle/>
        <a:p>
          <a:r>
            <a:rPr lang="pl-PL"/>
            <a:t>Format</a:t>
          </a:r>
        </a:p>
      </dgm:t>
    </dgm:pt>
    <dgm:pt modelId="{B59225FE-74E5-D147-94C6-4645A55F6675}" type="parTrans" cxnId="{B0E1C6F6-F7BC-394D-A4FD-06427CD59325}">
      <dgm:prSet/>
      <dgm:spPr/>
      <dgm:t>
        <a:bodyPr/>
        <a:lstStyle/>
        <a:p>
          <a:endParaRPr lang="pl-PL"/>
        </a:p>
      </dgm:t>
    </dgm:pt>
    <dgm:pt modelId="{2C6B92BC-20FA-BC46-BB90-2395D787D885}" type="sibTrans" cxnId="{B0E1C6F6-F7BC-394D-A4FD-06427CD59325}">
      <dgm:prSet/>
      <dgm:spPr/>
      <dgm:t>
        <a:bodyPr/>
        <a:lstStyle/>
        <a:p>
          <a:endParaRPr lang="pl-PL"/>
        </a:p>
      </dgm:t>
    </dgm:pt>
    <dgm:pt modelId="{97324CB5-E178-2145-8E98-D29F4B9000F2}">
      <dgm:prSet phldrT="[Tekst]"/>
      <dgm:spPr/>
      <dgm:t>
        <a:bodyPr/>
        <a:lstStyle/>
        <a:p>
          <a:r>
            <a:rPr lang="pl-PL"/>
            <a:t>Oczekiwania co do formatu odpowiedzi</a:t>
          </a:r>
        </a:p>
      </dgm:t>
    </dgm:pt>
    <dgm:pt modelId="{E549F2F7-FB2D-BD44-9FDB-E2167DE0C6D7}" type="parTrans" cxnId="{B6C2F3D6-3511-224A-A119-8A4C84AEBF6C}">
      <dgm:prSet/>
      <dgm:spPr/>
      <dgm:t>
        <a:bodyPr/>
        <a:lstStyle/>
        <a:p>
          <a:endParaRPr lang="pl-PL"/>
        </a:p>
      </dgm:t>
    </dgm:pt>
    <dgm:pt modelId="{6C60ED93-59BD-494E-9F2A-14E1897B944A}" type="sibTrans" cxnId="{B6C2F3D6-3511-224A-A119-8A4C84AEBF6C}">
      <dgm:prSet/>
      <dgm:spPr/>
      <dgm:t>
        <a:bodyPr/>
        <a:lstStyle/>
        <a:p>
          <a:endParaRPr lang="pl-PL"/>
        </a:p>
      </dgm:t>
    </dgm:pt>
    <dgm:pt modelId="{D82654A1-5331-214E-82F3-7EEEEA2AA3EC}">
      <dgm:prSet phldrT="[Tekst]"/>
      <dgm:spPr/>
      <dgm:t>
        <a:bodyPr/>
        <a:lstStyle/>
        <a:p>
          <a:r>
            <a:rPr lang="pl-PL"/>
            <a:t>Dodatkowe informacje</a:t>
          </a:r>
        </a:p>
      </dgm:t>
    </dgm:pt>
    <dgm:pt modelId="{C164559A-C015-CC40-B713-06FF4CB2F3CB}" type="parTrans" cxnId="{B0C3FE0C-C133-0643-859C-C6DD201B4E51}">
      <dgm:prSet/>
      <dgm:spPr/>
      <dgm:t>
        <a:bodyPr/>
        <a:lstStyle/>
        <a:p>
          <a:endParaRPr lang="pl-PL"/>
        </a:p>
      </dgm:t>
    </dgm:pt>
    <dgm:pt modelId="{DBC7BA4F-B5F4-D148-AB8B-520668010B9C}" type="sibTrans" cxnId="{B0C3FE0C-C133-0643-859C-C6DD201B4E51}">
      <dgm:prSet/>
      <dgm:spPr/>
      <dgm:t>
        <a:bodyPr/>
        <a:lstStyle/>
        <a:p>
          <a:endParaRPr lang="pl-PL"/>
        </a:p>
      </dgm:t>
    </dgm:pt>
    <dgm:pt modelId="{C10C52A0-9A9B-0440-969D-37A0A9A4D502}">
      <dgm:prSet phldrT="[Tekst]"/>
      <dgm:spPr/>
      <dgm:t>
        <a:bodyPr/>
        <a:lstStyle/>
        <a:p>
          <a:r>
            <a:rPr lang="pl-PL"/>
            <a:t>Kontekst który pomaga modelowi nauczyć się /przykład itp.</a:t>
          </a:r>
        </a:p>
      </dgm:t>
    </dgm:pt>
    <dgm:pt modelId="{348469A5-25A6-3F4D-A005-38068CBACD95}" type="parTrans" cxnId="{0B6480FD-B885-CB4E-BAAC-07CBC6CB0725}">
      <dgm:prSet/>
      <dgm:spPr/>
      <dgm:t>
        <a:bodyPr/>
        <a:lstStyle/>
        <a:p>
          <a:endParaRPr lang="pl-PL"/>
        </a:p>
      </dgm:t>
    </dgm:pt>
    <dgm:pt modelId="{52EFC5AC-9EC5-294F-BAF5-46364958C5DE}" type="sibTrans" cxnId="{0B6480FD-B885-CB4E-BAAC-07CBC6CB0725}">
      <dgm:prSet/>
      <dgm:spPr/>
      <dgm:t>
        <a:bodyPr/>
        <a:lstStyle/>
        <a:p>
          <a:endParaRPr lang="pl-PL"/>
        </a:p>
      </dgm:t>
    </dgm:pt>
    <dgm:pt modelId="{855AC6D6-536C-9D48-8C9A-708C873885E6}" type="pres">
      <dgm:prSet presAssocID="{CB24E010-7BB3-8D42-AE51-6BB470E0FDE7}" presName="Name0" presStyleCnt="0">
        <dgm:presLayoutVars>
          <dgm:dir/>
          <dgm:animLvl val="lvl"/>
          <dgm:resizeHandles val="exact"/>
        </dgm:presLayoutVars>
      </dgm:prSet>
      <dgm:spPr/>
    </dgm:pt>
    <dgm:pt modelId="{6107947B-7E38-AC4D-93CB-8A0DB369403B}" type="pres">
      <dgm:prSet presAssocID="{AFB5EBB5-D12A-0046-AD64-F2D121EAFE2D}" presName="linNode" presStyleCnt="0"/>
      <dgm:spPr/>
    </dgm:pt>
    <dgm:pt modelId="{59689B07-69C7-6A4D-8A77-DA4780D4F236}" type="pres">
      <dgm:prSet presAssocID="{AFB5EBB5-D12A-0046-AD64-F2D121EAFE2D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F88C9390-EE43-5A4E-BB72-222019E34387}" type="pres">
      <dgm:prSet presAssocID="{AFB5EBB5-D12A-0046-AD64-F2D121EAFE2D}" presName="descendantText" presStyleLbl="alignAccFollowNode1" presStyleIdx="0" presStyleCnt="5">
        <dgm:presLayoutVars>
          <dgm:bulletEnabled/>
        </dgm:presLayoutVars>
      </dgm:prSet>
      <dgm:spPr/>
    </dgm:pt>
    <dgm:pt modelId="{6982C613-D501-D540-9C15-A8AAFEE14B6A}" type="pres">
      <dgm:prSet presAssocID="{F26847EE-E93D-504C-8B70-C24A8049F354}" presName="sp" presStyleCnt="0"/>
      <dgm:spPr/>
    </dgm:pt>
    <dgm:pt modelId="{8B4621B2-4BCD-0C43-ABAE-FE85E554918E}" type="pres">
      <dgm:prSet presAssocID="{FCA4CC6E-B2CC-0C41-BE71-AE541C5DA8D6}" presName="linNode" presStyleCnt="0"/>
      <dgm:spPr/>
    </dgm:pt>
    <dgm:pt modelId="{92E071BE-A1F3-CF4B-8719-5350CB9FCE71}" type="pres">
      <dgm:prSet presAssocID="{FCA4CC6E-B2CC-0C41-BE71-AE541C5DA8D6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D3822FE7-A60E-284D-85B4-5FA81752071B}" type="pres">
      <dgm:prSet presAssocID="{FCA4CC6E-B2CC-0C41-BE71-AE541C5DA8D6}" presName="descendantText" presStyleLbl="alignAccFollowNode1" presStyleIdx="1" presStyleCnt="5">
        <dgm:presLayoutVars>
          <dgm:bulletEnabled/>
        </dgm:presLayoutVars>
      </dgm:prSet>
      <dgm:spPr/>
    </dgm:pt>
    <dgm:pt modelId="{AAA97637-6877-1844-B9BA-47E4BF82A18B}" type="pres">
      <dgm:prSet presAssocID="{BDA78F98-C6F2-A244-8A32-F9727F964A3B}" presName="sp" presStyleCnt="0"/>
      <dgm:spPr/>
    </dgm:pt>
    <dgm:pt modelId="{FC58B5CE-DCE1-D24B-B522-FAFB27679080}" type="pres">
      <dgm:prSet presAssocID="{C25CFD1E-C186-D24C-AFE4-3FDA97A72F62}" presName="linNode" presStyleCnt="0"/>
      <dgm:spPr/>
    </dgm:pt>
    <dgm:pt modelId="{7C18C7F6-0399-3B4C-A18D-AF71831D349F}" type="pres">
      <dgm:prSet presAssocID="{C25CFD1E-C186-D24C-AFE4-3FDA97A72F62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1DC946B6-EB83-B24D-9A46-F23C971B1B94}" type="pres">
      <dgm:prSet presAssocID="{C25CFD1E-C186-D24C-AFE4-3FDA97A72F62}" presName="descendantText" presStyleLbl="alignAccFollowNode1" presStyleIdx="2" presStyleCnt="5">
        <dgm:presLayoutVars>
          <dgm:bulletEnabled/>
        </dgm:presLayoutVars>
      </dgm:prSet>
      <dgm:spPr/>
    </dgm:pt>
    <dgm:pt modelId="{EB2527DA-9AEC-014A-AFCB-ACEF2F1179D7}" type="pres">
      <dgm:prSet presAssocID="{78734DA4-0A3A-8746-8417-CB539A421153}" presName="sp" presStyleCnt="0"/>
      <dgm:spPr/>
    </dgm:pt>
    <dgm:pt modelId="{65DD08B2-ED24-1940-B3FC-4F3F41D49C4B}" type="pres">
      <dgm:prSet presAssocID="{4A592B08-BD4F-EB4E-B634-09D43C81854C}" presName="linNode" presStyleCnt="0"/>
      <dgm:spPr/>
    </dgm:pt>
    <dgm:pt modelId="{FD33BF05-5B84-2640-B71E-5E92DC03BB80}" type="pres">
      <dgm:prSet presAssocID="{4A592B08-BD4F-EB4E-B634-09D43C81854C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5555A303-8288-F348-A1F9-9EF0CB8230AD}" type="pres">
      <dgm:prSet presAssocID="{4A592B08-BD4F-EB4E-B634-09D43C81854C}" presName="descendantText" presStyleLbl="alignAccFollowNode1" presStyleIdx="3" presStyleCnt="5">
        <dgm:presLayoutVars>
          <dgm:bulletEnabled/>
        </dgm:presLayoutVars>
      </dgm:prSet>
      <dgm:spPr/>
    </dgm:pt>
    <dgm:pt modelId="{16BCD133-DAA7-F044-9C4D-A2E22D99388E}" type="pres">
      <dgm:prSet presAssocID="{2C6B92BC-20FA-BC46-BB90-2395D787D885}" presName="sp" presStyleCnt="0"/>
      <dgm:spPr/>
    </dgm:pt>
    <dgm:pt modelId="{500D3A16-AC23-524E-A0BF-CF2F63703FA7}" type="pres">
      <dgm:prSet presAssocID="{D82654A1-5331-214E-82F3-7EEEEA2AA3EC}" presName="linNode" presStyleCnt="0"/>
      <dgm:spPr/>
    </dgm:pt>
    <dgm:pt modelId="{39542A9C-B0F4-B94A-8F77-38C364AF73D3}" type="pres">
      <dgm:prSet presAssocID="{D82654A1-5331-214E-82F3-7EEEEA2AA3EC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663064FA-63A1-B24D-9C61-5E7CF4D40286}" type="pres">
      <dgm:prSet presAssocID="{D82654A1-5331-214E-82F3-7EEEEA2AA3EC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A54AB20A-E977-1243-81CD-E4D0C4D0C184}" srcId="{CB24E010-7BB3-8D42-AE51-6BB470E0FDE7}" destId="{AFB5EBB5-D12A-0046-AD64-F2D121EAFE2D}" srcOrd="0" destOrd="0" parTransId="{B3472F7F-B7D9-FB47-A678-072CE7B9C591}" sibTransId="{F26847EE-E93D-504C-8B70-C24A8049F354}"/>
    <dgm:cxn modelId="{B0C3FE0C-C133-0643-859C-C6DD201B4E51}" srcId="{CB24E010-7BB3-8D42-AE51-6BB470E0FDE7}" destId="{D82654A1-5331-214E-82F3-7EEEEA2AA3EC}" srcOrd="4" destOrd="0" parTransId="{C164559A-C015-CC40-B713-06FF4CB2F3CB}" sibTransId="{DBC7BA4F-B5F4-D148-AB8B-520668010B9C}"/>
    <dgm:cxn modelId="{9EBCEF20-4E49-8B40-B339-1B62A74DF7BD}" type="presOf" srcId="{C25CFD1E-C186-D24C-AFE4-3FDA97A72F62}" destId="{7C18C7F6-0399-3B4C-A18D-AF71831D349F}" srcOrd="0" destOrd="0" presId="urn:microsoft.com/office/officeart/2016/7/layout/VerticalSolidActionList"/>
    <dgm:cxn modelId="{08A59D3E-2525-6D4F-A27C-0684A08F821B}" type="presOf" srcId="{7E23F90B-32D2-DE4D-8E75-DE146C55B375}" destId="{F88C9390-EE43-5A4E-BB72-222019E34387}" srcOrd="0" destOrd="0" presId="urn:microsoft.com/office/officeart/2016/7/layout/VerticalSolidActionList"/>
    <dgm:cxn modelId="{1D5DC842-1343-6E4A-8DA9-BF425FCEE085}" type="presOf" srcId="{C10C52A0-9A9B-0440-969D-37A0A9A4D502}" destId="{663064FA-63A1-B24D-9C61-5E7CF4D40286}" srcOrd="0" destOrd="0" presId="urn:microsoft.com/office/officeart/2016/7/layout/VerticalSolidActionList"/>
    <dgm:cxn modelId="{D98A0B4A-6192-2547-8DDD-5AAA0B35DD8C}" type="presOf" srcId="{AFB5EBB5-D12A-0046-AD64-F2D121EAFE2D}" destId="{59689B07-69C7-6A4D-8A77-DA4780D4F236}" srcOrd="0" destOrd="0" presId="urn:microsoft.com/office/officeart/2016/7/layout/VerticalSolidActionList"/>
    <dgm:cxn modelId="{B1479250-49A9-564D-B79E-0F7AA86650E8}" srcId="{FCA4CC6E-B2CC-0C41-BE71-AE541C5DA8D6}" destId="{3DE8D9BF-C20A-8C45-AD1C-421B02076939}" srcOrd="0" destOrd="0" parTransId="{2681D141-1A40-954E-864D-C72F07C29FCC}" sibTransId="{E06B966F-1619-194A-9863-6B2A1226A5F7}"/>
    <dgm:cxn modelId="{1380BD7C-3EE1-694C-A05C-60DCB3432598}" type="presOf" srcId="{4A592B08-BD4F-EB4E-B634-09D43C81854C}" destId="{FD33BF05-5B84-2640-B71E-5E92DC03BB80}" srcOrd="0" destOrd="0" presId="urn:microsoft.com/office/officeart/2016/7/layout/VerticalSolidActionList"/>
    <dgm:cxn modelId="{813C638A-641D-414E-B336-772880950AC4}" type="presOf" srcId="{FCA4CC6E-B2CC-0C41-BE71-AE541C5DA8D6}" destId="{92E071BE-A1F3-CF4B-8719-5350CB9FCE71}" srcOrd="0" destOrd="0" presId="urn:microsoft.com/office/officeart/2016/7/layout/VerticalSolidActionList"/>
    <dgm:cxn modelId="{BEB35C92-ADED-544E-B6C0-5CDDF1F68704}" srcId="{CB24E010-7BB3-8D42-AE51-6BB470E0FDE7}" destId="{C25CFD1E-C186-D24C-AFE4-3FDA97A72F62}" srcOrd="2" destOrd="0" parTransId="{E8AE2DBF-DA6F-A342-9157-1530A40A85A8}" sibTransId="{78734DA4-0A3A-8746-8417-CB539A421153}"/>
    <dgm:cxn modelId="{B50388A1-98FD-1548-B5CD-135E98440D25}" type="presOf" srcId="{3DE8D9BF-C20A-8C45-AD1C-421B02076939}" destId="{D3822FE7-A60E-284D-85B4-5FA81752071B}" srcOrd="0" destOrd="0" presId="urn:microsoft.com/office/officeart/2016/7/layout/VerticalSolidActionList"/>
    <dgm:cxn modelId="{FB5BF0C3-72F5-1C4C-A8F2-CC3913A948EA}" srcId="{AFB5EBB5-D12A-0046-AD64-F2D121EAFE2D}" destId="{7E23F90B-32D2-DE4D-8E75-DE146C55B375}" srcOrd="0" destOrd="0" parTransId="{F4F323ED-DF19-9146-A7C7-BC7536B25B6A}" sibTransId="{EC981E3B-36F8-9E4F-B43B-D28682A6F9BD}"/>
    <dgm:cxn modelId="{C700DFC7-122F-AF45-A70A-151A9CB24F90}" srcId="{CB24E010-7BB3-8D42-AE51-6BB470E0FDE7}" destId="{FCA4CC6E-B2CC-0C41-BE71-AE541C5DA8D6}" srcOrd="1" destOrd="0" parTransId="{FD03C0D7-2F5C-3448-AF3B-F1D568081897}" sibTransId="{BDA78F98-C6F2-A244-8A32-F9727F964A3B}"/>
    <dgm:cxn modelId="{B6C2F3D6-3511-224A-A119-8A4C84AEBF6C}" srcId="{4A592B08-BD4F-EB4E-B634-09D43C81854C}" destId="{97324CB5-E178-2145-8E98-D29F4B9000F2}" srcOrd="0" destOrd="0" parTransId="{E549F2F7-FB2D-BD44-9FDB-E2167DE0C6D7}" sibTransId="{6C60ED93-59BD-494E-9F2A-14E1897B944A}"/>
    <dgm:cxn modelId="{DECBAADA-058E-424F-B21C-18F496B58E35}" type="presOf" srcId="{D82654A1-5331-214E-82F3-7EEEEA2AA3EC}" destId="{39542A9C-B0F4-B94A-8F77-38C364AF73D3}" srcOrd="0" destOrd="0" presId="urn:microsoft.com/office/officeart/2016/7/layout/VerticalSolidActionList"/>
    <dgm:cxn modelId="{EE235AE1-2411-E140-A931-A50FE152BF7E}" type="presOf" srcId="{CB24E010-7BB3-8D42-AE51-6BB470E0FDE7}" destId="{855AC6D6-536C-9D48-8C9A-708C873885E6}" srcOrd="0" destOrd="0" presId="urn:microsoft.com/office/officeart/2016/7/layout/VerticalSolidActionList"/>
    <dgm:cxn modelId="{0EEF39EA-23E4-A746-BFA9-C03CBB6E969D}" type="presOf" srcId="{97324CB5-E178-2145-8E98-D29F4B9000F2}" destId="{5555A303-8288-F348-A1F9-9EF0CB8230AD}" srcOrd="0" destOrd="0" presId="urn:microsoft.com/office/officeart/2016/7/layout/VerticalSolidActionList"/>
    <dgm:cxn modelId="{1D1EEAF5-E7EF-B84F-A00A-7B72498B29E2}" type="presOf" srcId="{5869D750-F3FB-1D4A-BBE2-046C75A8380D}" destId="{1DC946B6-EB83-B24D-9A46-F23C971B1B94}" srcOrd="0" destOrd="0" presId="urn:microsoft.com/office/officeart/2016/7/layout/VerticalSolidActionList"/>
    <dgm:cxn modelId="{1E1A83F6-2432-4A48-800C-31405D6BC83F}" srcId="{C25CFD1E-C186-D24C-AFE4-3FDA97A72F62}" destId="{5869D750-F3FB-1D4A-BBE2-046C75A8380D}" srcOrd="0" destOrd="0" parTransId="{6B30AB4A-A471-344B-9F09-5BD105A5138C}" sibTransId="{02191B01-3973-6A4C-9ABD-08F14F709A53}"/>
    <dgm:cxn modelId="{B0E1C6F6-F7BC-394D-A4FD-06427CD59325}" srcId="{CB24E010-7BB3-8D42-AE51-6BB470E0FDE7}" destId="{4A592B08-BD4F-EB4E-B634-09D43C81854C}" srcOrd="3" destOrd="0" parTransId="{B59225FE-74E5-D147-94C6-4645A55F6675}" sibTransId="{2C6B92BC-20FA-BC46-BB90-2395D787D885}"/>
    <dgm:cxn modelId="{0B6480FD-B885-CB4E-BAAC-07CBC6CB0725}" srcId="{D82654A1-5331-214E-82F3-7EEEEA2AA3EC}" destId="{C10C52A0-9A9B-0440-969D-37A0A9A4D502}" srcOrd="0" destOrd="0" parTransId="{348469A5-25A6-3F4D-A005-38068CBACD95}" sibTransId="{52EFC5AC-9EC5-294F-BAF5-46364958C5DE}"/>
    <dgm:cxn modelId="{6F929CCE-6BDC-4D41-ABFC-A2D8E23652DA}" type="presParOf" srcId="{855AC6D6-536C-9D48-8C9A-708C873885E6}" destId="{6107947B-7E38-AC4D-93CB-8A0DB369403B}" srcOrd="0" destOrd="0" presId="urn:microsoft.com/office/officeart/2016/7/layout/VerticalSolidActionList"/>
    <dgm:cxn modelId="{6CC37EED-6B6D-9349-8D41-7683A66D19BF}" type="presParOf" srcId="{6107947B-7E38-AC4D-93CB-8A0DB369403B}" destId="{59689B07-69C7-6A4D-8A77-DA4780D4F236}" srcOrd="0" destOrd="0" presId="urn:microsoft.com/office/officeart/2016/7/layout/VerticalSolidActionList"/>
    <dgm:cxn modelId="{F90991B2-30F4-1B4C-8C7D-8C826123AC78}" type="presParOf" srcId="{6107947B-7E38-AC4D-93CB-8A0DB369403B}" destId="{F88C9390-EE43-5A4E-BB72-222019E34387}" srcOrd="1" destOrd="0" presId="urn:microsoft.com/office/officeart/2016/7/layout/VerticalSolidActionList"/>
    <dgm:cxn modelId="{C6CC2160-9109-A143-9C8E-C4B2DF4282C3}" type="presParOf" srcId="{855AC6D6-536C-9D48-8C9A-708C873885E6}" destId="{6982C613-D501-D540-9C15-A8AAFEE14B6A}" srcOrd="1" destOrd="0" presId="urn:microsoft.com/office/officeart/2016/7/layout/VerticalSolidActionList"/>
    <dgm:cxn modelId="{8DAC6E2B-B2C8-854E-BA90-47BF93BE2DAB}" type="presParOf" srcId="{855AC6D6-536C-9D48-8C9A-708C873885E6}" destId="{8B4621B2-4BCD-0C43-ABAE-FE85E554918E}" srcOrd="2" destOrd="0" presId="urn:microsoft.com/office/officeart/2016/7/layout/VerticalSolidActionList"/>
    <dgm:cxn modelId="{FBED884A-2F77-0C4D-9737-355C5C24EA13}" type="presParOf" srcId="{8B4621B2-4BCD-0C43-ABAE-FE85E554918E}" destId="{92E071BE-A1F3-CF4B-8719-5350CB9FCE71}" srcOrd="0" destOrd="0" presId="urn:microsoft.com/office/officeart/2016/7/layout/VerticalSolidActionList"/>
    <dgm:cxn modelId="{C9096485-F5C5-BE43-B9F2-191F8079A215}" type="presParOf" srcId="{8B4621B2-4BCD-0C43-ABAE-FE85E554918E}" destId="{D3822FE7-A60E-284D-85B4-5FA81752071B}" srcOrd="1" destOrd="0" presId="urn:microsoft.com/office/officeart/2016/7/layout/VerticalSolidActionList"/>
    <dgm:cxn modelId="{27A733CC-B0E6-A540-AC76-186CD4735732}" type="presParOf" srcId="{855AC6D6-536C-9D48-8C9A-708C873885E6}" destId="{AAA97637-6877-1844-B9BA-47E4BF82A18B}" srcOrd="3" destOrd="0" presId="urn:microsoft.com/office/officeart/2016/7/layout/VerticalSolidActionList"/>
    <dgm:cxn modelId="{934A7B43-157C-4B4F-A2E5-8179B6231310}" type="presParOf" srcId="{855AC6D6-536C-9D48-8C9A-708C873885E6}" destId="{FC58B5CE-DCE1-D24B-B522-FAFB27679080}" srcOrd="4" destOrd="0" presId="urn:microsoft.com/office/officeart/2016/7/layout/VerticalSolidActionList"/>
    <dgm:cxn modelId="{B9DF9F36-ADAC-084A-9FD6-F4D884D8C808}" type="presParOf" srcId="{FC58B5CE-DCE1-D24B-B522-FAFB27679080}" destId="{7C18C7F6-0399-3B4C-A18D-AF71831D349F}" srcOrd="0" destOrd="0" presId="urn:microsoft.com/office/officeart/2016/7/layout/VerticalSolidActionList"/>
    <dgm:cxn modelId="{3A4A7F2D-99C0-EF4F-AAC8-D49EE8E3F4A2}" type="presParOf" srcId="{FC58B5CE-DCE1-D24B-B522-FAFB27679080}" destId="{1DC946B6-EB83-B24D-9A46-F23C971B1B94}" srcOrd="1" destOrd="0" presId="urn:microsoft.com/office/officeart/2016/7/layout/VerticalSolidActionList"/>
    <dgm:cxn modelId="{93B7034B-5117-4347-AC98-7C0537FF0014}" type="presParOf" srcId="{855AC6D6-536C-9D48-8C9A-708C873885E6}" destId="{EB2527DA-9AEC-014A-AFCB-ACEF2F1179D7}" srcOrd="5" destOrd="0" presId="urn:microsoft.com/office/officeart/2016/7/layout/VerticalSolidActionList"/>
    <dgm:cxn modelId="{F3690B66-7113-CC4B-BC06-6AB0031AD6CE}" type="presParOf" srcId="{855AC6D6-536C-9D48-8C9A-708C873885E6}" destId="{65DD08B2-ED24-1940-B3FC-4F3F41D49C4B}" srcOrd="6" destOrd="0" presId="urn:microsoft.com/office/officeart/2016/7/layout/VerticalSolidActionList"/>
    <dgm:cxn modelId="{30EF4578-898A-D146-A058-53DF97E39CF2}" type="presParOf" srcId="{65DD08B2-ED24-1940-B3FC-4F3F41D49C4B}" destId="{FD33BF05-5B84-2640-B71E-5E92DC03BB80}" srcOrd="0" destOrd="0" presId="urn:microsoft.com/office/officeart/2016/7/layout/VerticalSolidActionList"/>
    <dgm:cxn modelId="{2359D23E-4858-1442-82FD-284468954AA3}" type="presParOf" srcId="{65DD08B2-ED24-1940-B3FC-4F3F41D49C4B}" destId="{5555A303-8288-F348-A1F9-9EF0CB8230AD}" srcOrd="1" destOrd="0" presId="urn:microsoft.com/office/officeart/2016/7/layout/VerticalSolidActionList"/>
    <dgm:cxn modelId="{4189A823-1EA6-4F40-BA72-D924EF2A7712}" type="presParOf" srcId="{855AC6D6-536C-9D48-8C9A-708C873885E6}" destId="{16BCD133-DAA7-F044-9C4D-A2E22D99388E}" srcOrd="7" destOrd="0" presId="urn:microsoft.com/office/officeart/2016/7/layout/VerticalSolidActionList"/>
    <dgm:cxn modelId="{133C482D-1691-8840-A154-43CC3B65B04A}" type="presParOf" srcId="{855AC6D6-536C-9D48-8C9A-708C873885E6}" destId="{500D3A16-AC23-524E-A0BF-CF2F63703FA7}" srcOrd="8" destOrd="0" presId="urn:microsoft.com/office/officeart/2016/7/layout/VerticalSolidActionList"/>
    <dgm:cxn modelId="{C47B75AB-CF2A-884C-86F8-C5D0037254F0}" type="presParOf" srcId="{500D3A16-AC23-524E-A0BF-CF2F63703FA7}" destId="{39542A9C-B0F4-B94A-8F77-38C364AF73D3}" srcOrd="0" destOrd="0" presId="urn:microsoft.com/office/officeart/2016/7/layout/VerticalSolidActionList"/>
    <dgm:cxn modelId="{DA72AEDA-E549-B146-862C-744D274B11EB}" type="presParOf" srcId="{500D3A16-AC23-524E-A0BF-CF2F63703FA7}" destId="{663064FA-63A1-B24D-9C61-5E7CF4D4028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30757-1BFF-4DB4-BE50-6FB7B823C2E1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753DF-AC57-483C-B2E0-D4E68217494B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E752F-0326-4497-B2B9-5E2E0AB9E2A6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900" kern="1200"/>
            <a:t>Auto-regresja</a:t>
          </a:r>
          <a:endParaRPr lang="en-US" sz="3900" kern="1200"/>
        </a:p>
      </dsp:txBody>
      <dsp:txXfrm>
        <a:off x="1548914" y="3176402"/>
        <a:ext cx="3600000" cy="720000"/>
      </dsp:txXfrm>
    </dsp:sp>
    <dsp:sp modelId="{C8B278D6-A530-4504-990F-240C079EACFB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F676B-2ACE-42EA-BB6F-3C220EE1E341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4A154-92CB-41D5-9F36-332DB660EAE7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900" kern="1200"/>
            <a:t>Auto-encoding </a:t>
          </a:r>
          <a:endParaRPr lang="en-US" sz="3900" kern="1200"/>
        </a:p>
      </dsp:txBody>
      <dsp:txXfrm>
        <a:off x="5778914" y="317640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E0E2B-2331-6E4F-ADF0-BF716A47857F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 refers to a family of models.</a:t>
          </a:r>
          <a:endParaRPr lang="en-US" sz="1900" kern="1200"/>
        </a:p>
      </dsp:txBody>
      <dsp:txXfrm>
        <a:off x="3080" y="587032"/>
        <a:ext cx="2444055" cy="1466433"/>
      </dsp:txXfrm>
    </dsp:sp>
    <dsp:sp modelId="{FBEC6A7A-965A-9747-B018-DC2C85876694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GPT-1 released in 2018 - .117B params</a:t>
          </a:r>
          <a:endParaRPr lang="en-US" sz="1900" kern="1200"/>
        </a:p>
      </dsp:txBody>
      <dsp:txXfrm>
        <a:off x="2691541" y="587032"/>
        <a:ext cx="2444055" cy="1466433"/>
      </dsp:txXfrm>
    </dsp:sp>
    <dsp:sp modelId="{45EBF8BD-A70D-1B4B-811D-4890BDE659DA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GPT-2 released in 2019 - 1.5B params</a:t>
          </a:r>
          <a:endParaRPr lang="en-US" sz="1900" kern="1200"/>
        </a:p>
      </dsp:txBody>
      <dsp:txXfrm>
        <a:off x="5380002" y="587032"/>
        <a:ext cx="2444055" cy="1466433"/>
      </dsp:txXfrm>
    </dsp:sp>
    <dsp:sp modelId="{DE91A555-4CF2-2E4E-92CF-004AC9993D9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GPT-3 released in 2020 - 175B params</a:t>
          </a:r>
          <a:endParaRPr lang="en-US" sz="1900" kern="1200"/>
        </a:p>
      </dsp:txBody>
      <dsp:txXfrm>
        <a:off x="8068463" y="587032"/>
        <a:ext cx="2444055" cy="1466433"/>
      </dsp:txXfrm>
    </dsp:sp>
    <dsp:sp modelId="{EE3538F4-42D8-4F4B-932E-9B1FFDACAD96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GPT-3.5 + ChatGPT released in 2022 - included reinforcement learning</a:t>
          </a:r>
          <a:endParaRPr lang="en-US" sz="1900" kern="1200"/>
        </a:p>
      </dsp:txBody>
      <dsp:txXfrm>
        <a:off x="1347311" y="2297871"/>
        <a:ext cx="2444055" cy="1466433"/>
      </dsp:txXfrm>
    </dsp:sp>
    <dsp:sp modelId="{A3A9F849-843B-F645-9E1B-56BCA3C17E23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for alignment</a:t>
          </a:r>
          <a:endParaRPr lang="en-US" sz="1900" kern="1200"/>
        </a:p>
      </dsp:txBody>
      <dsp:txXfrm>
        <a:off x="4035772" y="2297871"/>
        <a:ext cx="2444055" cy="1466433"/>
      </dsp:txXfrm>
    </dsp:sp>
    <dsp:sp modelId="{70ED2120-F769-E442-998E-2C04E445C478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GPT-4 in 2023 has a rumored &gt; 1T parameters</a:t>
          </a:r>
          <a:endParaRPr lang="en-US" sz="1900" kern="1200"/>
        </a:p>
      </dsp:txBody>
      <dsp:txXfrm>
        <a:off x="6724233" y="2297871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4B34-591A-024C-A9F2-A97C396456E0}">
      <dsp:nvSpPr>
        <dsp:cNvPr id="0" name=""/>
        <dsp:cNvSpPr/>
      </dsp:nvSpPr>
      <dsp:spPr>
        <a:xfrm>
          <a:off x="1596226" y="0"/>
          <a:ext cx="1596226" cy="1187694"/>
        </a:xfrm>
        <a:prstGeom prst="trapezoid">
          <a:avLst>
            <a:gd name="adj" fmla="val 6719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Prompt</a:t>
          </a:r>
          <a:endParaRPr lang="pl-PL" sz="2400" kern="1200" dirty="0"/>
        </a:p>
      </dsp:txBody>
      <dsp:txXfrm>
        <a:off x="1596226" y="0"/>
        <a:ext cx="1596226" cy="1187694"/>
      </dsp:txXfrm>
    </dsp:sp>
    <dsp:sp modelId="{56BD81FD-F78A-354A-AE87-575D456CD18B}">
      <dsp:nvSpPr>
        <dsp:cNvPr id="0" name=""/>
        <dsp:cNvSpPr/>
      </dsp:nvSpPr>
      <dsp:spPr>
        <a:xfrm>
          <a:off x="798113" y="1187694"/>
          <a:ext cx="3192452" cy="1187694"/>
        </a:xfrm>
        <a:prstGeom prst="trapezoid">
          <a:avLst>
            <a:gd name="adj" fmla="val 67198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Java, </a:t>
          </a:r>
          <a:r>
            <a:rPr lang="pl-PL" sz="2400" kern="1200" dirty="0" err="1"/>
            <a:t>Python,C</a:t>
          </a:r>
          <a:r>
            <a:rPr lang="pl-PL" sz="2400" kern="1200" dirty="0"/>
            <a:t>#</a:t>
          </a:r>
        </a:p>
      </dsp:txBody>
      <dsp:txXfrm>
        <a:off x="1356792" y="1187694"/>
        <a:ext cx="2075093" cy="1187694"/>
      </dsp:txXfrm>
    </dsp:sp>
    <dsp:sp modelId="{7F45041D-DEDF-9941-9AA0-50819F1453C8}">
      <dsp:nvSpPr>
        <dsp:cNvPr id="0" name=""/>
        <dsp:cNvSpPr/>
      </dsp:nvSpPr>
      <dsp:spPr>
        <a:xfrm>
          <a:off x="0" y="2375389"/>
          <a:ext cx="4788678" cy="1187694"/>
        </a:xfrm>
        <a:prstGeom prst="trapezoid">
          <a:avLst>
            <a:gd name="adj" fmla="val 67198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C/C++</a:t>
          </a:r>
        </a:p>
      </dsp:txBody>
      <dsp:txXfrm>
        <a:off x="838018" y="2375389"/>
        <a:ext cx="3112640" cy="1187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C9390-EE43-5A4E-BB72-222019E34387}">
      <dsp:nvSpPr>
        <dsp:cNvPr id="0" name=""/>
        <dsp:cNvSpPr/>
      </dsp:nvSpPr>
      <dsp:spPr>
        <a:xfrm>
          <a:off x="2185565" y="1603"/>
          <a:ext cx="8742263" cy="7034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624" tIns="178682" rIns="169624" bIns="178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Kim mam być</a:t>
          </a:r>
        </a:p>
      </dsp:txBody>
      <dsp:txXfrm>
        <a:off x="2185565" y="1603"/>
        <a:ext cx="8742263" cy="703472"/>
      </dsp:txXfrm>
    </dsp:sp>
    <dsp:sp modelId="{59689B07-69C7-6A4D-8A77-DA4780D4F236}">
      <dsp:nvSpPr>
        <dsp:cNvPr id="0" name=""/>
        <dsp:cNvSpPr/>
      </dsp:nvSpPr>
      <dsp:spPr>
        <a:xfrm>
          <a:off x="0" y="1603"/>
          <a:ext cx="2185565" cy="7034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53" tIns="69487" rIns="115653" bIns="694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Persona</a:t>
          </a:r>
        </a:p>
      </dsp:txBody>
      <dsp:txXfrm>
        <a:off x="0" y="1603"/>
        <a:ext cx="2185565" cy="703472"/>
      </dsp:txXfrm>
    </dsp:sp>
    <dsp:sp modelId="{D3822FE7-A60E-284D-85B4-5FA81752071B}">
      <dsp:nvSpPr>
        <dsp:cNvPr id="0" name=""/>
        <dsp:cNvSpPr/>
      </dsp:nvSpPr>
      <dsp:spPr>
        <a:xfrm>
          <a:off x="2185565" y="747284"/>
          <a:ext cx="8742263" cy="7034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624" tIns="178682" rIns="169624" bIns="178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Co mam zrobić</a:t>
          </a:r>
        </a:p>
      </dsp:txBody>
      <dsp:txXfrm>
        <a:off x="2185565" y="747284"/>
        <a:ext cx="8742263" cy="703472"/>
      </dsp:txXfrm>
    </dsp:sp>
    <dsp:sp modelId="{92E071BE-A1F3-CF4B-8719-5350CB9FCE71}">
      <dsp:nvSpPr>
        <dsp:cNvPr id="0" name=""/>
        <dsp:cNvSpPr/>
      </dsp:nvSpPr>
      <dsp:spPr>
        <a:xfrm>
          <a:off x="0" y="747284"/>
          <a:ext cx="2185565" cy="7034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53" tIns="69487" rIns="115653" bIns="694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Instrukcja</a:t>
          </a:r>
        </a:p>
      </dsp:txBody>
      <dsp:txXfrm>
        <a:off x="0" y="747284"/>
        <a:ext cx="2185565" cy="703472"/>
      </dsp:txXfrm>
    </dsp:sp>
    <dsp:sp modelId="{1DC946B6-EB83-B24D-9A46-F23C971B1B94}">
      <dsp:nvSpPr>
        <dsp:cNvPr id="0" name=""/>
        <dsp:cNvSpPr/>
      </dsp:nvSpPr>
      <dsp:spPr>
        <a:xfrm>
          <a:off x="2185565" y="1492966"/>
          <a:ext cx="8742263" cy="7034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624" tIns="178682" rIns="169624" bIns="178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Dane do sprawdzenia</a:t>
          </a:r>
        </a:p>
      </dsp:txBody>
      <dsp:txXfrm>
        <a:off x="2185565" y="1492966"/>
        <a:ext cx="8742263" cy="703472"/>
      </dsp:txXfrm>
    </dsp:sp>
    <dsp:sp modelId="{7C18C7F6-0399-3B4C-A18D-AF71831D349F}">
      <dsp:nvSpPr>
        <dsp:cNvPr id="0" name=""/>
        <dsp:cNvSpPr/>
      </dsp:nvSpPr>
      <dsp:spPr>
        <a:xfrm>
          <a:off x="0" y="1492966"/>
          <a:ext cx="2185565" cy="7034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53" tIns="69487" rIns="115653" bIns="694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Input</a:t>
          </a:r>
        </a:p>
      </dsp:txBody>
      <dsp:txXfrm>
        <a:off x="0" y="1492966"/>
        <a:ext cx="2185565" cy="703472"/>
      </dsp:txXfrm>
    </dsp:sp>
    <dsp:sp modelId="{5555A303-8288-F348-A1F9-9EF0CB8230AD}">
      <dsp:nvSpPr>
        <dsp:cNvPr id="0" name=""/>
        <dsp:cNvSpPr/>
      </dsp:nvSpPr>
      <dsp:spPr>
        <a:xfrm>
          <a:off x="2185565" y="2238647"/>
          <a:ext cx="8742263" cy="7034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624" tIns="178682" rIns="169624" bIns="178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Oczekiwania co do formatu odpowiedzi</a:t>
          </a:r>
        </a:p>
      </dsp:txBody>
      <dsp:txXfrm>
        <a:off x="2185565" y="2238647"/>
        <a:ext cx="8742263" cy="703472"/>
      </dsp:txXfrm>
    </dsp:sp>
    <dsp:sp modelId="{FD33BF05-5B84-2640-B71E-5E92DC03BB80}">
      <dsp:nvSpPr>
        <dsp:cNvPr id="0" name=""/>
        <dsp:cNvSpPr/>
      </dsp:nvSpPr>
      <dsp:spPr>
        <a:xfrm>
          <a:off x="0" y="2238647"/>
          <a:ext cx="2185565" cy="703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53" tIns="69487" rIns="115653" bIns="694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Format</a:t>
          </a:r>
        </a:p>
      </dsp:txBody>
      <dsp:txXfrm>
        <a:off x="0" y="2238647"/>
        <a:ext cx="2185565" cy="703472"/>
      </dsp:txXfrm>
    </dsp:sp>
    <dsp:sp modelId="{663064FA-63A1-B24D-9C61-5E7CF4D40286}">
      <dsp:nvSpPr>
        <dsp:cNvPr id="0" name=""/>
        <dsp:cNvSpPr/>
      </dsp:nvSpPr>
      <dsp:spPr>
        <a:xfrm>
          <a:off x="2185565" y="2984328"/>
          <a:ext cx="8742263" cy="7034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624" tIns="178682" rIns="169624" bIns="1786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Kontekst który pomaga modelowi nauczyć się /przykład itp.</a:t>
          </a:r>
        </a:p>
      </dsp:txBody>
      <dsp:txXfrm>
        <a:off x="2185565" y="2984328"/>
        <a:ext cx="8742263" cy="703472"/>
      </dsp:txXfrm>
    </dsp:sp>
    <dsp:sp modelId="{39542A9C-B0F4-B94A-8F77-38C364AF73D3}">
      <dsp:nvSpPr>
        <dsp:cNvPr id="0" name=""/>
        <dsp:cNvSpPr/>
      </dsp:nvSpPr>
      <dsp:spPr>
        <a:xfrm>
          <a:off x="0" y="2984328"/>
          <a:ext cx="2185565" cy="7034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53" tIns="69487" rIns="115653" bIns="694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Dodatkowe informacje</a:t>
          </a:r>
        </a:p>
      </dsp:txBody>
      <dsp:txXfrm>
        <a:off x="0" y="2984328"/>
        <a:ext cx="2185565" cy="703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24575,'6'3'0,"3"3"0,27 30 0,18 17 0,10 11-1552,-2-8 0,5 2 1552,-13-9 0,1 0 0,18 12 0,3 3 0,-19-15 0,0 0 0,0 0-658,-5-6 0,-1-1 0,1 2 658,7 6 0,1 1 0,1 1-1134,3 3 0,0 1 1,1 2 1133,7 7 0,1 2 0,0 1-728,-15-14 0,1 0 1,0 1-1,1 0 728,2 3 0,1 0 0,0 0 0,-2-1 0,-6-4 0,-1-1 0,0-1 0,1 2 0,3 3 0,1 1 0,0 0 0,-1-1 0,-3-2 0,-1 0 0,0 0 0,0 1 0,4 4 0,0 0 0,0 2 0,-1-1 0,-2-2 0,0 1 0,0 0 0,-2 0 0,-3-2 0,-2 1 0,0-1 0,1 1 0,-1 1 0,0 0 0,0 0 0,1 2 0,5 6 0,1 1 0,0 1 0,-1-2 0,-4-3 0,-1-1 0,1 0 0,1 1-401,9 9 1,3 1 0,0 1 0,0-3 400,-7-5 0,0-2 0,0 0 0,1 0 0,3 2 0,0-1 0,1 1 0,-1-1 0,0-1 0,1 0 0,-1-1 0,-1 0-186,-4-3 1,-1 0 0,0 0 0,0-2 185,0 0 0,1-2 0,0 0 0,-2 0 0,12 13 0,-2 0 0,1-3 0,-1-5 0,1-2 0,-2-1 256,-6-3 0,-2-2 0,-1-2-256,21 15 0,-1-2 0,-23-16 0,-1 0 0,-1-2 0,10 8 0,0-1 0,6 9 0,0 3 0,-1 1 0,0-1 0,-1-3 0,0 0 0,-13-12 0,2 3 0,0-1 0,-1 0 0,1 0 0,-1 0 0,-2-3 0,-1 0 0,1 2 221,4 8 0,2 2 1,-1 0-222,-2-2 0,0 0 0,2 2 253,12 9 1,2 2 0,-1 0-254,-6-5 0,-2-2 0,3 1 0,-7-12 0,3-1 0,0 1 0,-2-2 0,8 12 0,-2-1 0,0-1 0,3-4 0,0 0 0,-2-3 0,-10-7 0,-2-1 0,-3-4 0,6 1 0,-5-4 1361,-7-4 0,-6-6-1361,-5-10 1777,-5 4-1777,-19-22 2863,0 1-2863,0-2 4177,-5-4-4177,-21-21 0,-14-24 0,-21-31 0,13 9 0,13 17 0,20 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5858 1 24575,'4'2'0,"-18"26"0,0 0 0,-16 41 0,-10 5 0,11 2-354,5-27 0,-1 0 354,-7 17 0,7-6 0,-2 3 0,2-13 0,-1-1 0,1 6 0,-1 2-735,-6 6 1,-3-1 734,1-5 0,-1 2-1814,-9 21 1,-3 4 1813,12-24 0,-2 2 0,2-1 0,-12 23 0,1 0-671,11-22 0,-1 2 1,1-2 670,-11 17 0,2-1-609,6-7 1,1 2 608,5-13 0,0 3 0,2-3 0,0 11 0,1-1 0,1-11 0,-3 2 0,1 0 0,-6 20 0,-1-2 0,-7-1 0,-1-1 0,0 1 0,0-1 0,1-4 0,-1-2 0,-2 0 0,0 0 0,-2 10 0,0 0 0,1-7 0,-3 3-455,7-10 1,-4 3 0,0 0 454,0-6 0,-2-1 0,0 1 0,-7 7 0,-1 2 0,-3 1-181,5-11 1,-3 1 0,-1-1 0,1 0 180,6-6 0,2 0 0,-1-1 0,-3 1 0,-9 5 0,-3 0 0,-1 1 0,3-2 0,6-5 0,2-1 0,0 0 0,-2-1 0,-3 0 0,-3-1 0,1 0 0,1-1-157,6 0 1,1-1 0,0 0 0,1-2 156,-16 11 0,1-2 0,2 0-114,5-2 1,1 0-1,3-1 114,9-6 0,2-1 0,1-2 0,-19 16 0,2 1 0,2 5 0,5-3 725,17-22 0,3-1-725,-5 10 0,2-1 3341,-7 10-3341,1 11 0,-8 3 2334,-3 3-2334,23-26 0,0 0 0,-21 25 0,29-31 0,3-2 0,-2 3 2824,-3 10-2824,6-20 1009,-8 9-1009,-7 3 56,10-12-56,-15 18 1069,12-16-1069,-14 24 0,17-24 0,-24 30 0,15-28 0,-26 33 0,18-22 0,-6 5 0,-2-5 0,8-10 0,5-10 0,21-14 0,10-9 0,5-6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8E4831-C93F-86B6-7958-1036CCD17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CF5662-C400-1EA0-B88E-4D86A2F37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3F82C22-E1D7-68FD-5F04-791E96D7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0DCAAB-F491-7367-EA74-D4DB4689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BC4CF7-21D1-1820-A409-DDE982E4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102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C13ACC-7788-D7E0-4C70-A8DFC7E3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B28C1E0-6674-7432-D4C2-FD39D2CD7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0F314EA-75E8-90C3-5320-62F45304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9B7B2C-8CAF-3E2E-3F88-A18D6E49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05AEDC-7360-2D87-5CB0-8EE84DA5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57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372BA51-C8EA-7017-4FAD-0ACBD9526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66C00F9-EF69-0E01-91F4-7AA792580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323FE8-E5E1-C846-0453-70A307EB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B408B7-6FF6-5723-936E-AB0232EB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1A40E9-7363-8690-1D1E-74D221BD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973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26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23E10-C5FA-709F-6ADC-58898723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7FD82F-681E-5A99-E183-B03FC0435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B29200-0E82-A8FB-8C3D-8903F27D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CE59554-3BE9-5F70-D7E7-7E1B82FA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D1300F2-B71D-9F1C-3CDE-CA9E4E8E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35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60E029-E0DF-BA90-977B-218A3755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AA8D3-5ED0-4851-797B-C3B5DCB34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242F639-3822-E272-5333-7131EE467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F5091F-FBC0-2BFC-A466-F2DF81F9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34A7EF0-2925-6BA2-0682-73F1B629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56FB91B-DF3D-B936-2DCE-D5A93515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1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0DCF4A-9C52-F48C-F400-DF8C722C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7CC8ADA-5783-E02E-079C-5A382A7F3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9C99977-1827-F3AB-8726-AAB7C42A9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74C9FD3-093F-ED12-A492-D689196D6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BC2DCC5-3C11-F187-3A4E-B0CA79EF0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1908600-3000-F4AA-625E-07539732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B4B39F-ACF3-8D95-79BF-EC57DD58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0BF2710-94B4-F871-6252-EF525F1E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43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8C488A-3141-9A20-412F-B109B4A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D97AF41-6DA0-E0DF-A9ED-865CF9AF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7E46CDE-E06B-4671-4D14-64614D46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F6E3CCF-D86E-4F8A-EDFC-719635FE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90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74DDDC2-9182-0142-3560-1A44504F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7EDC794-A948-56C3-CC9C-4C40D961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0BF194-2033-DCA1-50E6-75BBCF2A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82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4218CB-8FD2-659E-544E-07975840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255465-1449-610C-6D8E-E795EBC2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6E7D942-9D58-7F38-CA95-64F5AFB9A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30C966-8C16-32DC-BC18-032DC039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016333B-D15A-B0C7-6864-E9AC8266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06F280F-E52C-2039-9898-F07E6952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600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1CB1B2-48AA-6586-A397-E05CE851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A4261E4-E6C1-4A6F-1198-DC9B7F409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FEFE27-D5E2-9D0F-4967-623A0D0B8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F8D1A9A-D056-2CA7-F867-7EF2925B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DA9E863-AB2F-6EA6-0A19-3B16DA4A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24FF902-F76B-55B3-1260-0ADE5E91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36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61FC8C4-D6BD-2DB2-243D-F9A00626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96F618-78B2-1091-867D-2165D1C22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212AD4-E4F9-D5E6-EEC2-DD45856E7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16B57-C631-344C-A451-8BAFA89D3B5B}" type="datetimeFigureOut">
              <a:rPr lang="pl-PL" smtClean="0"/>
              <a:t>10.12.2023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8006F7-41FD-8D3D-C30D-C6F63CFD3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536FDAC-D6BF-DE67-FFB4-DE1D8219C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145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B423CE6-50ED-F3EF-FBAE-EAD1F193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BADFA6-45C1-574F-3B76-35113DDD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Prompt</a:t>
            </a:r>
            <a:r>
              <a:rPr lang="pl-PL" b="1" dirty="0">
                <a:solidFill>
                  <a:schemeClr val="bg1"/>
                </a:solidFill>
              </a:rPr>
              <a:t> Engineering dla </a:t>
            </a:r>
            <a:r>
              <a:rPr lang="pl-PL" b="1" dirty="0" err="1">
                <a:solidFill>
                  <a:schemeClr val="bg1"/>
                </a:solidFill>
              </a:rPr>
              <a:t>Quality</a:t>
            </a:r>
            <a:r>
              <a:rPr lang="pl-PL" b="1" dirty="0">
                <a:solidFill>
                  <a:schemeClr val="bg1"/>
                </a:solidFill>
              </a:rPr>
              <a:t> Assurance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4B9BB54-77C4-7AE7-6097-52BA89692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3427E0-605A-6E1E-305A-B09F0143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A6A5C1-2B50-6101-AFF4-A07E5F56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0" i="0" dirty="0">
                <a:effectLst/>
                <a:latin typeface="Google Sans"/>
              </a:rPr>
              <a:t>Neuron może być wyposażony w tak zwany „</a:t>
            </a:r>
            <a:r>
              <a:rPr lang="pl-PL" b="0" i="0" dirty="0" err="1">
                <a:effectLst/>
                <a:latin typeface="Google Sans"/>
              </a:rPr>
              <a:t>bias</a:t>
            </a:r>
            <a:r>
              <a:rPr lang="pl-PL" b="0" i="0" dirty="0">
                <a:effectLst/>
                <a:latin typeface="Google Sans"/>
              </a:rPr>
              <a:t>”, czyli dodatkowe wejście, na którym występuje stała wartość. Waga dla tego wejścia jest modyfikowana w trakcie procesu uczenia tak jak wszystkie pozostałe wagi.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925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BA6C29-8350-07AA-6259-E923ECAB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Sieć neuronowa</a:t>
            </a:r>
          </a:p>
        </p:txBody>
      </p:sp>
      <p:pic>
        <p:nvPicPr>
          <p:cNvPr id="5" name="Symbol zastępczy zawartości 4" descr="Obraz zawierający diagram, krąg, linia, zrzut ekranu&#10;&#10;Opis wygenerowany automatycznie">
            <a:extLst>
              <a:ext uri="{FF2B5EF4-FFF2-40B4-BE49-F238E27FC236}">
                <a16:creationId xmlns:a16="http://schemas.microsoft.com/office/drawing/2014/main" id="{B378482E-4516-2904-D585-AEDAD8D88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065" y="1816199"/>
            <a:ext cx="7684067" cy="4351338"/>
          </a:xfrm>
        </p:spPr>
      </p:pic>
    </p:spTree>
    <p:extLst>
      <p:ext uri="{BB962C8B-B14F-4D97-AF65-F5344CB8AC3E}">
        <p14:creationId xmlns:p14="http://schemas.microsoft.com/office/powerpoint/2010/main" val="2862950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2F6CE-EE5C-AC55-A5A6-983B2805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, zrzut ekranu, Czcionka, logo&#10;&#10;Opis wygenerowany automatycznie">
            <a:extLst>
              <a:ext uri="{FF2B5EF4-FFF2-40B4-BE49-F238E27FC236}">
                <a16:creationId xmlns:a16="http://schemas.microsoft.com/office/drawing/2014/main" id="{42D8D936-F8D1-223D-2215-C5336C906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845" y="1844479"/>
            <a:ext cx="7003336" cy="4351338"/>
          </a:xfrm>
        </p:spPr>
      </p:pic>
    </p:spTree>
    <p:extLst>
      <p:ext uri="{BB962C8B-B14F-4D97-AF65-F5344CB8AC3E}">
        <p14:creationId xmlns:p14="http://schemas.microsoft.com/office/powerpoint/2010/main" val="183485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4175AC-8CD5-F21D-9B59-8EECF921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17FE5577-3CBD-494C-69CE-7D083BB5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46" y="1709542"/>
            <a:ext cx="6794500" cy="4241800"/>
          </a:xfrm>
        </p:spPr>
      </p:pic>
    </p:spTree>
    <p:extLst>
      <p:ext uri="{BB962C8B-B14F-4D97-AF65-F5344CB8AC3E}">
        <p14:creationId xmlns:p14="http://schemas.microsoft.com/office/powerpoint/2010/main" val="44811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Reklama internetowa, matryca, zrzut ekranu&#10;&#10;Opis wygenerowany automatycznie">
            <a:extLst>
              <a:ext uri="{FF2B5EF4-FFF2-40B4-BE49-F238E27FC236}">
                <a16:creationId xmlns:a16="http://schemas.microsoft.com/office/drawing/2014/main" id="{627859CF-2833-65E5-FA08-1D009CDD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11" y="1003454"/>
            <a:ext cx="9417378" cy="47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3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czenie maszynowe (machine learning)">
            <a:extLst>
              <a:ext uri="{FF2B5EF4-FFF2-40B4-BE49-F238E27FC236}">
                <a16:creationId xmlns:a16="http://schemas.microsoft.com/office/drawing/2014/main" id="{B7351EB8-1FEC-8E36-4256-4308CE0E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901700"/>
            <a:ext cx="90678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7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94729A-A253-9AE7-D597-F42416E2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Uczenie nadzorowane</a:t>
            </a:r>
          </a:p>
        </p:txBody>
      </p:sp>
      <p:pic>
        <p:nvPicPr>
          <p:cNvPr id="6146" name="Picture 2" descr="uczenie maszynowe nadzorowane (machine learning supervised)">
            <a:extLst>
              <a:ext uri="{FF2B5EF4-FFF2-40B4-BE49-F238E27FC236}">
                <a16:creationId xmlns:a16="http://schemas.microsoft.com/office/drawing/2014/main" id="{1235DF48-6201-0420-45A5-AA42B991C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68" y="1427703"/>
            <a:ext cx="6337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52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38E6EF-23BE-E2AE-EF3B-92920078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Uczenie nienadzorowane</a:t>
            </a:r>
          </a:p>
        </p:txBody>
      </p:sp>
      <p:pic>
        <p:nvPicPr>
          <p:cNvPr id="7170" name="Picture 2" descr="uczenie maszynowe nienadzorowane (machine learning unsupervised)">
            <a:extLst>
              <a:ext uri="{FF2B5EF4-FFF2-40B4-BE49-F238E27FC236}">
                <a16:creationId xmlns:a16="http://schemas.microsoft.com/office/drawing/2014/main" id="{395DBB37-7797-1AD4-F3D1-74A8963D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606484"/>
            <a:ext cx="110617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1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CB10AB-1C33-7212-65E9-1E88F0FC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Prognozowanie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660A66-80E1-68F4-4BED-F911ABF8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Regresja liniowa</a:t>
            </a:r>
          </a:p>
        </p:txBody>
      </p:sp>
      <p:pic>
        <p:nvPicPr>
          <p:cNvPr id="9220" name="Picture 4" descr="Linear Regression Explained. A High Level Overview of Linear… | by Jason  Wong | Towards Data Science">
            <a:extLst>
              <a:ext uri="{FF2B5EF4-FFF2-40B4-BE49-F238E27FC236}">
                <a16:creationId xmlns:a16="http://schemas.microsoft.com/office/drawing/2014/main" id="{1FF63C42-DD46-9462-1106-38244D11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30" y="1914090"/>
            <a:ext cx="6711083" cy="46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7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czenie maszynowe (machine learning examples)">
            <a:extLst>
              <a:ext uri="{FF2B5EF4-FFF2-40B4-BE49-F238E27FC236}">
                <a16:creationId xmlns:a16="http://schemas.microsoft.com/office/drawing/2014/main" id="{AF3A7B26-7FC5-DD87-D687-B21F40F1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61950"/>
            <a:ext cx="88773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10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302AEA-309D-A91E-67ED-235FFDAD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 mnie</a:t>
            </a:r>
          </a:p>
        </p:txBody>
      </p:sp>
      <p:pic>
        <p:nvPicPr>
          <p:cNvPr id="9" name="Obraz 8" descr="Obraz zawierający osoba, na wolnym powietrzu, pies, ubrania&#10;&#10;Opis wygenerowany automatycznie">
            <a:extLst>
              <a:ext uri="{FF2B5EF4-FFF2-40B4-BE49-F238E27FC236}">
                <a16:creationId xmlns:a16="http://schemas.microsoft.com/office/drawing/2014/main" id="{37047F8F-F91D-D63A-5938-205CD40A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r="75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5323635-AFE5-D292-F05D-AC578155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l-PL" sz="3700">
                <a:solidFill>
                  <a:srgbClr val="FFFFFF"/>
                </a:solidFill>
              </a:rPr>
              <a:t>NLP (Natural Language Processor) Rodzaje modeli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8149A81-B2C4-D0E8-3064-0D6A15239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42744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37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5A4BC-93FC-9DC8-BC71-C6932B0B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Auto-</a:t>
            </a:r>
            <a:r>
              <a:rPr lang="pl-PL" dirty="0" err="1"/>
              <a:t>regressive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A376A4-25DD-1ACC-D9EE-C8EE4435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Prognozuje kolejne słowo możliwe do wystąpienia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7B17ABC-53D3-B6F6-DB3D-9BAA66A5E954}"/>
              </a:ext>
            </a:extLst>
          </p:cNvPr>
          <p:cNvSpPr txBox="1"/>
          <p:nvPr/>
        </p:nvSpPr>
        <p:spPr>
          <a:xfrm>
            <a:off x="838200" y="2799761"/>
            <a:ext cx="823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Jeżeli nie zrobię tego …..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27FFA2E3-E969-2E1F-BCF3-FF239D4C694A}"/>
              </a:ext>
            </a:extLst>
          </p:cNvPr>
          <p:cNvCxnSpPr/>
          <p:nvPr/>
        </p:nvCxnSpPr>
        <p:spPr>
          <a:xfrm flipH="1" flipV="1">
            <a:off x="3091992" y="3169093"/>
            <a:ext cx="2300140" cy="157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 nawiasów klamrowych 6">
            <a:extLst>
              <a:ext uri="{FF2B5EF4-FFF2-40B4-BE49-F238E27FC236}">
                <a16:creationId xmlns:a16="http://schemas.microsoft.com/office/drawing/2014/main" id="{DF39962C-33D2-B586-A8AE-03221042BEE3}"/>
              </a:ext>
            </a:extLst>
          </p:cNvPr>
          <p:cNvSpPr/>
          <p:nvPr/>
        </p:nvSpPr>
        <p:spPr>
          <a:xfrm>
            <a:off x="5579098" y="4600281"/>
            <a:ext cx="3121841" cy="157427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E724569-04E8-B173-3F53-9FE9FD521865}"/>
              </a:ext>
            </a:extLst>
          </p:cNvPr>
          <p:cNvSpPr txBox="1"/>
          <p:nvPr/>
        </p:nvSpPr>
        <p:spPr>
          <a:xfrm>
            <a:off x="5986021" y="4864231"/>
            <a:ext cx="226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To nie będę miał </a:t>
            </a:r>
          </a:p>
          <a:p>
            <a:r>
              <a:rPr lang="pl-PL" dirty="0"/>
              <a:t>To ziemia się zatrzyma</a:t>
            </a:r>
          </a:p>
        </p:txBody>
      </p:sp>
    </p:spTree>
    <p:extLst>
      <p:ext uri="{BB962C8B-B14F-4D97-AF65-F5344CB8AC3E}">
        <p14:creationId xmlns:p14="http://schemas.microsoft.com/office/powerpoint/2010/main" val="45538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F18D1B-1C0E-A3C8-B840-D56169A2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Auto-</a:t>
            </a:r>
            <a:r>
              <a:rPr lang="pl-PL" dirty="0" err="1"/>
              <a:t>encoding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1F9E9F-3660-B2A1-6174-9759531DA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7513"/>
          </a:xfrm>
        </p:spPr>
        <p:txBody>
          <a:bodyPr/>
          <a:lstStyle/>
          <a:p>
            <a:pPr marL="0" indent="0">
              <a:buNone/>
            </a:pPr>
            <a:r>
              <a:rPr lang="pl-PL" b="0" i="0" dirty="0">
                <a:effectLst/>
                <a:latin typeface="arial" panose="020B0604020202020204" pitchFamily="34" charset="0"/>
              </a:rPr>
              <a:t>Naucz się reprezentacji całą sekwencję poprzez przewidywanie </a:t>
            </a:r>
            <a:r>
              <a:rPr lang="pl-PL" b="0" i="0" dirty="0" err="1">
                <a:effectLst/>
                <a:latin typeface="arial" panose="020B0604020202020204" pitchFamily="34" charset="0"/>
              </a:rPr>
              <a:t>tokena</a:t>
            </a:r>
            <a:r>
              <a:rPr lang="pl-PL" b="0" i="0" dirty="0">
                <a:effectLst/>
                <a:latin typeface="arial" panose="020B0604020202020204" pitchFamily="34" charset="0"/>
              </a:rPr>
              <a:t>  obu w obu stronach w przeszłości i przyszłe </a:t>
            </a:r>
            <a:r>
              <a:rPr lang="pl-PL" b="0" i="0" dirty="0" err="1">
                <a:effectLst/>
                <a:latin typeface="arial" panose="020B0604020202020204" pitchFamily="34" charset="0"/>
              </a:rPr>
              <a:t>tokeny</a:t>
            </a:r>
            <a:r>
              <a:rPr lang="pl-PL" b="0" i="0" dirty="0">
                <a:effectLst/>
                <a:latin typeface="arial" panose="020B0604020202020204" pitchFamily="34" charset="0"/>
              </a:rPr>
              <a:t>.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D10561C-310D-5887-6026-A02B8B067DD8}"/>
              </a:ext>
            </a:extLst>
          </p:cNvPr>
          <p:cNvSpPr txBox="1"/>
          <p:nvPr/>
        </p:nvSpPr>
        <p:spPr>
          <a:xfrm>
            <a:off x="1725105" y="3714161"/>
            <a:ext cx="614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Jestem …. Który lubi matematykę</a:t>
            </a:r>
          </a:p>
        </p:txBody>
      </p:sp>
      <p:sp>
        <p:nvSpPr>
          <p:cNvPr id="5" name="Para nawiasów klamrowych 4">
            <a:extLst>
              <a:ext uri="{FF2B5EF4-FFF2-40B4-BE49-F238E27FC236}">
                <a16:creationId xmlns:a16="http://schemas.microsoft.com/office/drawing/2014/main" id="{6FF0C7EB-2E5E-ADA9-7067-8F2C088C8873}"/>
              </a:ext>
            </a:extLst>
          </p:cNvPr>
          <p:cNvSpPr/>
          <p:nvPr/>
        </p:nvSpPr>
        <p:spPr>
          <a:xfrm>
            <a:off x="1725105" y="4232635"/>
            <a:ext cx="3121841" cy="157427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F53838C-B908-EDB6-0B40-AFC3A83B26B5}"/>
              </a:ext>
            </a:extLst>
          </p:cNvPr>
          <p:cNvSpPr txBox="1"/>
          <p:nvPr/>
        </p:nvSpPr>
        <p:spPr>
          <a:xfrm>
            <a:off x="2592372" y="4539850"/>
            <a:ext cx="11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astronautą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3194CD8-6B10-DCCD-2195-01AC718B6957}"/>
              </a:ext>
            </a:extLst>
          </p:cNvPr>
          <p:cNvSpPr txBox="1"/>
          <p:nvPr/>
        </p:nvSpPr>
        <p:spPr>
          <a:xfrm>
            <a:off x="2592372" y="4909182"/>
            <a:ext cx="109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komikiem</a:t>
            </a:r>
          </a:p>
        </p:txBody>
      </p:sp>
    </p:spTree>
    <p:extLst>
      <p:ext uri="{BB962C8B-B14F-4D97-AF65-F5344CB8AC3E}">
        <p14:creationId xmlns:p14="http://schemas.microsoft.com/office/powerpoint/2010/main" val="343923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FAAA92-0695-9FE7-36D9-697186C9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jest czym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9D85C49-233A-D0CE-22E4-3A21BD2966AA}"/>
              </a:ext>
            </a:extLst>
          </p:cNvPr>
          <p:cNvSpPr txBox="1"/>
          <p:nvPr/>
        </p:nvSpPr>
        <p:spPr>
          <a:xfrm>
            <a:off x="377072" y="1703405"/>
            <a:ext cx="59860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/>
              <a:t>Auto-regresja</a:t>
            </a:r>
          </a:p>
          <a:p>
            <a:endParaRPr lang="pl-PL" sz="4400" dirty="0"/>
          </a:p>
          <a:p>
            <a:pPr marL="342900" indent="-342900">
              <a:buAutoNum type="arabicPeriod"/>
            </a:pPr>
            <a:r>
              <a:rPr lang="pl-PL" sz="4400" dirty="0" err="1"/>
              <a:t>Zgadanij</a:t>
            </a:r>
            <a:r>
              <a:rPr lang="pl-PL" sz="4400" dirty="0"/>
              <a:t> kolejne słowo</a:t>
            </a:r>
          </a:p>
          <a:p>
            <a:pPr marL="342900" indent="-342900">
              <a:buAutoNum type="arabicPeriod"/>
            </a:pPr>
            <a:r>
              <a:rPr lang="pl-PL" sz="4400" dirty="0"/>
              <a:t>Natural Language </a:t>
            </a:r>
            <a:r>
              <a:rPr lang="pl-PL" sz="4400" dirty="0" err="1"/>
              <a:t>Generation</a:t>
            </a:r>
            <a:r>
              <a:rPr lang="pl-PL" sz="4400" dirty="0"/>
              <a:t> </a:t>
            </a:r>
          </a:p>
          <a:p>
            <a:pPr marL="342900" indent="-342900">
              <a:buAutoNum type="arabicPeriod"/>
            </a:pPr>
            <a:r>
              <a:rPr lang="pl-PL" sz="4400" dirty="0"/>
              <a:t>GPT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4159BCD-33FB-52A0-269C-A53DFE1D210F}"/>
              </a:ext>
            </a:extLst>
          </p:cNvPr>
          <p:cNvSpPr txBox="1"/>
          <p:nvPr/>
        </p:nvSpPr>
        <p:spPr>
          <a:xfrm>
            <a:off x="6638040" y="1690688"/>
            <a:ext cx="59860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/>
              <a:t>Auto-</a:t>
            </a:r>
            <a:r>
              <a:rPr lang="pl-PL" sz="4400" dirty="0" err="1"/>
              <a:t>encoding</a:t>
            </a:r>
            <a:endParaRPr lang="pl-PL" sz="4400" dirty="0"/>
          </a:p>
          <a:p>
            <a:endParaRPr lang="pl-PL" sz="4400" dirty="0"/>
          </a:p>
          <a:p>
            <a:pPr marL="742950" indent="-742950">
              <a:buAutoNum type="arabicPeriod"/>
            </a:pPr>
            <a:r>
              <a:rPr lang="pl-PL" sz="4400" dirty="0"/>
              <a:t>Zrozumienie kontekstu</a:t>
            </a:r>
          </a:p>
          <a:p>
            <a:pPr marL="742950" indent="-742950">
              <a:buAutoNum type="arabicPeriod"/>
            </a:pPr>
            <a:r>
              <a:rPr lang="pl-PL" sz="4400" dirty="0"/>
              <a:t>Natural Language </a:t>
            </a:r>
            <a:r>
              <a:rPr lang="pl-PL" sz="4400" dirty="0" err="1"/>
              <a:t>Understanding</a:t>
            </a:r>
            <a:endParaRPr lang="pl-PL" sz="4400" dirty="0"/>
          </a:p>
          <a:p>
            <a:pPr marL="742950" indent="-742950">
              <a:buAutoNum type="arabicPeriod"/>
            </a:pPr>
            <a:r>
              <a:rPr lang="pl-PL" sz="4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286569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89AD3-CE9B-F79A-6093-C555DE9C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64156C-C859-C340-1E53-C7AFB4A6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Autoregresja </a:t>
            </a:r>
          </a:p>
          <a:p>
            <a:pPr lvl="1"/>
            <a:r>
              <a:rPr lang="pl-PL" dirty="0"/>
              <a:t>Podsumowanie tekstu </a:t>
            </a:r>
          </a:p>
          <a:p>
            <a:pPr lvl="1"/>
            <a:r>
              <a:rPr lang="pl-PL" dirty="0"/>
              <a:t>Planowanie </a:t>
            </a:r>
          </a:p>
          <a:p>
            <a:pPr lvl="1"/>
            <a:r>
              <a:rPr lang="pl-PL" dirty="0" err="1"/>
              <a:t>Brainstorming</a:t>
            </a:r>
            <a:r>
              <a:rPr lang="pl-PL" dirty="0"/>
              <a:t> </a:t>
            </a:r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2D397EAE-EFC4-7FFA-26D2-1F290D1009FB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Auto-</a:t>
            </a:r>
            <a:r>
              <a:rPr lang="pl-PL" dirty="0" err="1"/>
              <a:t>encoding</a:t>
            </a:r>
            <a:endParaRPr lang="pl-PL" dirty="0"/>
          </a:p>
          <a:p>
            <a:pPr lvl="1"/>
            <a:r>
              <a:rPr lang="pl-PL" dirty="0"/>
              <a:t>Klasyfikacji </a:t>
            </a:r>
          </a:p>
          <a:p>
            <a:pPr lvl="1"/>
            <a:r>
              <a:rPr lang="pl-PL" dirty="0" err="1"/>
              <a:t>Embedding</a:t>
            </a:r>
            <a:endParaRPr lang="pl-PL" dirty="0"/>
          </a:p>
          <a:p>
            <a:pPr lvl="1"/>
            <a:r>
              <a:rPr lang="pl-PL" dirty="0" err="1"/>
              <a:t>Agumentacja</a:t>
            </a:r>
            <a:r>
              <a:rPr lang="pl-PL" dirty="0"/>
              <a:t> </a:t>
            </a:r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106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1F9C7-EC08-046E-A1BA-A0E10D0E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GPT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A6189F2-3D38-65CC-4AC1-9E2FD1E95CD1}"/>
              </a:ext>
            </a:extLst>
          </p:cNvPr>
          <p:cNvSpPr txBox="1"/>
          <p:nvPr/>
        </p:nvSpPr>
        <p:spPr>
          <a:xfrm>
            <a:off x="2205873" y="2036190"/>
            <a:ext cx="854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Generative</a:t>
            </a:r>
            <a:r>
              <a:rPr lang="pl-PL" sz="4400" dirty="0"/>
              <a:t> </a:t>
            </a:r>
            <a:r>
              <a:rPr lang="pl-PL" sz="4400" dirty="0" err="1"/>
              <a:t>Pre-trained</a:t>
            </a:r>
            <a:r>
              <a:rPr lang="pl-PL" sz="4400" dirty="0"/>
              <a:t> </a:t>
            </a:r>
            <a:r>
              <a:rPr lang="pl-PL" sz="4400" dirty="0" err="1"/>
              <a:t>Transformers</a:t>
            </a:r>
            <a:endParaRPr lang="pl-PL" sz="4400" dirty="0"/>
          </a:p>
        </p:txBody>
      </p:sp>
      <p:sp>
        <p:nvSpPr>
          <p:cNvPr id="9" name="Strzałka w górę 8">
            <a:extLst>
              <a:ext uri="{FF2B5EF4-FFF2-40B4-BE49-F238E27FC236}">
                <a16:creationId xmlns:a16="http://schemas.microsoft.com/office/drawing/2014/main" id="{794DEE13-9C3F-E1B3-B18B-3D1208195893}"/>
              </a:ext>
            </a:extLst>
          </p:cNvPr>
          <p:cNvSpPr/>
          <p:nvPr/>
        </p:nvSpPr>
        <p:spPr>
          <a:xfrm>
            <a:off x="2846895" y="3139126"/>
            <a:ext cx="1338606" cy="16025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 w górę 10">
            <a:extLst>
              <a:ext uri="{FF2B5EF4-FFF2-40B4-BE49-F238E27FC236}">
                <a16:creationId xmlns:a16="http://schemas.microsoft.com/office/drawing/2014/main" id="{3689E65E-12A7-5DE4-1005-362D9BD6CFC3}"/>
              </a:ext>
            </a:extLst>
          </p:cNvPr>
          <p:cNvSpPr/>
          <p:nvPr/>
        </p:nvSpPr>
        <p:spPr>
          <a:xfrm>
            <a:off x="5539819" y="3151133"/>
            <a:ext cx="1338606" cy="16025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 w górę 11">
            <a:extLst>
              <a:ext uri="{FF2B5EF4-FFF2-40B4-BE49-F238E27FC236}">
                <a16:creationId xmlns:a16="http://schemas.microsoft.com/office/drawing/2014/main" id="{22792A83-D2E4-A08E-3706-567DCBEE3B69}"/>
              </a:ext>
            </a:extLst>
          </p:cNvPr>
          <p:cNvSpPr/>
          <p:nvPr/>
        </p:nvSpPr>
        <p:spPr>
          <a:xfrm>
            <a:off x="8675802" y="3151133"/>
            <a:ext cx="1338606" cy="16025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C4DE476-B1CA-24A0-F582-0C1CBE41C399}"/>
              </a:ext>
            </a:extLst>
          </p:cNvPr>
          <p:cNvSpPr txBox="1"/>
          <p:nvPr/>
        </p:nvSpPr>
        <p:spPr>
          <a:xfrm>
            <a:off x="2318994" y="5118755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Auto-regresywny model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E4F7354-AB61-53E9-09E7-82EAAD52977E}"/>
              </a:ext>
            </a:extLst>
          </p:cNvPr>
          <p:cNvSpPr txBox="1"/>
          <p:nvPr/>
        </p:nvSpPr>
        <p:spPr>
          <a:xfrm>
            <a:off x="5049625" y="5118754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Trenowany na potężnych danych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581961A-2438-4B45-06E6-A80259E98F23}"/>
              </a:ext>
            </a:extLst>
          </p:cNvPr>
          <p:cNvSpPr txBox="1"/>
          <p:nvPr/>
        </p:nvSpPr>
        <p:spPr>
          <a:xfrm>
            <a:off x="8185608" y="5099191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Architektura </a:t>
            </a:r>
            <a:r>
              <a:rPr lang="pl-PL" dirty="0" err="1"/>
              <a:t>Transformers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7287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4BF86F7-F0D0-F10F-D671-F13C3E25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pole tekstowe 10">
            <a:extLst>
              <a:ext uri="{FF2B5EF4-FFF2-40B4-BE49-F238E27FC236}">
                <a16:creationId xmlns:a16="http://schemas.microsoft.com/office/drawing/2014/main" id="{98DCB3E0-4D93-369E-3948-249148377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500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1684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1F9C7-EC08-046E-A1BA-A0E10D0E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LLaMA</a:t>
            </a:r>
            <a:r>
              <a:rPr lang="pl-PL" dirty="0"/>
              <a:t> 2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A6189F2-3D38-65CC-4AC1-9E2FD1E95CD1}"/>
              </a:ext>
            </a:extLst>
          </p:cNvPr>
          <p:cNvSpPr txBox="1"/>
          <p:nvPr/>
        </p:nvSpPr>
        <p:spPr>
          <a:xfrm>
            <a:off x="2205873" y="2036190"/>
            <a:ext cx="7287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 err="1"/>
              <a:t>Large</a:t>
            </a:r>
            <a:r>
              <a:rPr lang="pl-PL" sz="4400" dirty="0"/>
              <a:t> Language Model Meta AI</a:t>
            </a:r>
          </a:p>
        </p:txBody>
      </p:sp>
      <p:sp>
        <p:nvSpPr>
          <p:cNvPr id="11" name="Strzałka w górę 10">
            <a:extLst>
              <a:ext uri="{FF2B5EF4-FFF2-40B4-BE49-F238E27FC236}">
                <a16:creationId xmlns:a16="http://schemas.microsoft.com/office/drawing/2014/main" id="{3689E65E-12A7-5DE4-1005-362D9BD6CFC3}"/>
              </a:ext>
            </a:extLst>
          </p:cNvPr>
          <p:cNvSpPr/>
          <p:nvPr/>
        </p:nvSpPr>
        <p:spPr>
          <a:xfrm>
            <a:off x="3371654" y="3151133"/>
            <a:ext cx="1338606" cy="16025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 w górę 11">
            <a:extLst>
              <a:ext uri="{FF2B5EF4-FFF2-40B4-BE49-F238E27FC236}">
                <a16:creationId xmlns:a16="http://schemas.microsoft.com/office/drawing/2014/main" id="{22792A83-D2E4-A08E-3706-567DCBEE3B69}"/>
              </a:ext>
            </a:extLst>
          </p:cNvPr>
          <p:cNvSpPr/>
          <p:nvPr/>
        </p:nvSpPr>
        <p:spPr>
          <a:xfrm>
            <a:off x="7874524" y="3066292"/>
            <a:ext cx="1338606" cy="16025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E4F7354-AB61-53E9-09E7-82EAAD52977E}"/>
              </a:ext>
            </a:extLst>
          </p:cNvPr>
          <p:cNvSpPr txBox="1"/>
          <p:nvPr/>
        </p:nvSpPr>
        <p:spPr>
          <a:xfrm>
            <a:off x="2881460" y="4938935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Opensource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581961A-2438-4B45-06E6-A80259E98F23}"/>
              </a:ext>
            </a:extLst>
          </p:cNvPr>
          <p:cNvSpPr txBox="1"/>
          <p:nvPr/>
        </p:nvSpPr>
        <p:spPr>
          <a:xfrm>
            <a:off x="7554014" y="4938935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16770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57FD9C7-2CEF-3271-A0A0-9D8BEBC4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Llama 2</a:t>
            </a:r>
          </a:p>
        </p:txBody>
      </p:sp>
      <p:pic>
        <p:nvPicPr>
          <p:cNvPr id="5" name="Symbol zastępczy zawartości 4" descr="Obraz zawierający tekst, Czcionka, numer, zrzut ekranu&#10;&#10;Opis wygenerowany automatycznie">
            <a:extLst>
              <a:ext uri="{FF2B5EF4-FFF2-40B4-BE49-F238E27FC236}">
                <a16:creationId xmlns:a16="http://schemas.microsoft.com/office/drawing/2014/main" id="{C60C0829-1A19-F383-12CC-1DD0B9C9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488337"/>
            <a:ext cx="10744200" cy="36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Zrównoważone kamienie na kamienistej plaży rankiem">
            <a:extLst>
              <a:ext uri="{FF2B5EF4-FFF2-40B4-BE49-F238E27FC236}">
                <a16:creationId xmlns:a16="http://schemas.microsoft.com/office/drawing/2014/main" id="{D584F2C1-B1C5-76B6-DC24-BCA2686E5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1CF3FFB-55E2-543E-F819-94A46FBE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Jak z nimi gadać</a:t>
            </a:r>
          </a:p>
        </p:txBody>
      </p:sp>
    </p:spTree>
    <p:extLst>
      <p:ext uri="{BB962C8B-B14F-4D97-AF65-F5344CB8AC3E}">
        <p14:creationId xmlns:p14="http://schemas.microsoft.com/office/powerpoint/2010/main" val="340793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s czasopism na stole">
            <a:extLst>
              <a:ext uri="{FF2B5EF4-FFF2-40B4-BE49-F238E27FC236}">
                <a16:creationId xmlns:a16="http://schemas.microsoft.com/office/drawing/2014/main" id="{86016F70-A3E6-805F-55B9-87586E9FE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0" r="408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895821-1A13-9B87-1881-9FF7CDEA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Wprowadzenie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łódka na płycie głównej komputera">
            <a:extLst>
              <a:ext uri="{FF2B5EF4-FFF2-40B4-BE49-F238E27FC236}">
                <a16:creationId xmlns:a16="http://schemas.microsoft.com/office/drawing/2014/main" id="{597A6341-558F-7C56-E7D4-AD131E057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2241CBB-7EC2-46A8-4FFA-43765395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Podstawy Prompt Enginneringu</a:t>
            </a:r>
          </a:p>
        </p:txBody>
      </p:sp>
    </p:spTree>
    <p:extLst>
      <p:ext uri="{BB962C8B-B14F-4D97-AF65-F5344CB8AC3E}">
        <p14:creationId xmlns:p14="http://schemas.microsoft.com/office/powerpoint/2010/main" val="202990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DC6C3-3FFA-8A7D-36F5-AACEA2AF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Przedwstęp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13F4AC-3E6F-6B25-7A57-5C63A1AC4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666819"/>
              </p:ext>
            </p:extLst>
          </p:nvPr>
        </p:nvGraphicFramePr>
        <p:xfrm>
          <a:off x="5474996" y="2081936"/>
          <a:ext cx="4788678" cy="356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trzałka w prawo 5">
            <a:extLst>
              <a:ext uri="{FF2B5EF4-FFF2-40B4-BE49-F238E27FC236}">
                <a16:creationId xmlns:a16="http://schemas.microsoft.com/office/drawing/2014/main" id="{98992F9C-A548-B34E-498E-98AB420EDF30}"/>
              </a:ext>
            </a:extLst>
          </p:cNvPr>
          <p:cNvSpPr/>
          <p:nvPr/>
        </p:nvSpPr>
        <p:spPr>
          <a:xfrm>
            <a:off x="4180114" y="2369976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715AA44-2191-B46D-4398-24903C2B24E5}"/>
              </a:ext>
            </a:extLst>
          </p:cNvPr>
          <p:cNvSpPr txBox="1"/>
          <p:nvPr/>
        </p:nvSpPr>
        <p:spPr>
          <a:xfrm>
            <a:off x="2146040" y="2443361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3.0</a:t>
            </a:r>
          </a:p>
        </p:txBody>
      </p:sp>
      <p:sp>
        <p:nvSpPr>
          <p:cNvPr id="8" name="Strzałka w prawo 7">
            <a:extLst>
              <a:ext uri="{FF2B5EF4-FFF2-40B4-BE49-F238E27FC236}">
                <a16:creationId xmlns:a16="http://schemas.microsoft.com/office/drawing/2014/main" id="{E677E76F-4BBE-12DE-4E89-55B0946F57DB}"/>
              </a:ext>
            </a:extLst>
          </p:cNvPr>
          <p:cNvSpPr/>
          <p:nvPr/>
        </p:nvSpPr>
        <p:spPr>
          <a:xfrm>
            <a:off x="3768012" y="3600979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F9A5DD-BC6E-3663-7157-737B18C57080}"/>
              </a:ext>
            </a:extLst>
          </p:cNvPr>
          <p:cNvSpPr txBox="1"/>
          <p:nvPr/>
        </p:nvSpPr>
        <p:spPr>
          <a:xfrm>
            <a:off x="1733938" y="3674364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2.0</a:t>
            </a:r>
          </a:p>
        </p:txBody>
      </p:sp>
      <p:sp>
        <p:nvSpPr>
          <p:cNvPr id="10" name="Strzałka w prawo 9">
            <a:extLst>
              <a:ext uri="{FF2B5EF4-FFF2-40B4-BE49-F238E27FC236}">
                <a16:creationId xmlns:a16="http://schemas.microsoft.com/office/drawing/2014/main" id="{CA2FF4D9-20E7-F165-B16B-5E6AB493110E}"/>
              </a:ext>
            </a:extLst>
          </p:cNvPr>
          <p:cNvSpPr/>
          <p:nvPr/>
        </p:nvSpPr>
        <p:spPr>
          <a:xfrm>
            <a:off x="3347617" y="4711011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77499EB-5FFA-EDA8-5CD0-ADE059D02D19}"/>
              </a:ext>
            </a:extLst>
          </p:cNvPr>
          <p:cNvSpPr txBox="1"/>
          <p:nvPr/>
        </p:nvSpPr>
        <p:spPr>
          <a:xfrm>
            <a:off x="1313543" y="4784396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1.0</a:t>
            </a:r>
          </a:p>
        </p:txBody>
      </p:sp>
    </p:spTree>
    <p:extLst>
      <p:ext uri="{BB962C8B-B14F-4D97-AF65-F5344CB8AC3E}">
        <p14:creationId xmlns:p14="http://schemas.microsoft.com/office/powerpoint/2010/main" val="1207399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wal 12">
            <a:extLst>
              <a:ext uri="{FF2B5EF4-FFF2-40B4-BE49-F238E27FC236}">
                <a16:creationId xmlns:a16="http://schemas.microsoft.com/office/drawing/2014/main" id="{45C65426-FE6A-DD48-2BCA-E8E9091BEAA3}"/>
              </a:ext>
            </a:extLst>
          </p:cNvPr>
          <p:cNvSpPr/>
          <p:nvPr/>
        </p:nvSpPr>
        <p:spPr>
          <a:xfrm>
            <a:off x="-307525" y="-143620"/>
            <a:ext cx="7530587" cy="6501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962B814C-1409-6129-A03F-17BCD91DB208}"/>
              </a:ext>
            </a:extLst>
          </p:cNvPr>
          <p:cNvSpPr/>
          <p:nvPr/>
        </p:nvSpPr>
        <p:spPr>
          <a:xfrm>
            <a:off x="-668693" y="0"/>
            <a:ext cx="5520611" cy="4613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1C7966E2-E6CE-FE42-E99F-DC1210C33282}"/>
              </a:ext>
            </a:extLst>
          </p:cNvPr>
          <p:cNvSpPr/>
          <p:nvPr/>
        </p:nvSpPr>
        <p:spPr>
          <a:xfrm>
            <a:off x="-1184988" y="-466531"/>
            <a:ext cx="4077477" cy="357362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Large</a:t>
            </a:r>
            <a:r>
              <a:rPr lang="pl-PL" dirty="0"/>
              <a:t> Language </a:t>
            </a:r>
            <a:r>
              <a:rPr lang="pl-PL" dirty="0" err="1"/>
              <a:t>Models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E6F0E8-2F4F-54C9-9129-C1C23B0A3AA8}"/>
              </a:ext>
            </a:extLst>
          </p:cNvPr>
          <p:cNvSpPr txBox="1"/>
          <p:nvPr/>
        </p:nvSpPr>
        <p:spPr>
          <a:xfrm>
            <a:off x="3041779" y="1320281"/>
            <a:ext cx="128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Text</a:t>
            </a:r>
            <a:r>
              <a:rPr lang="pl-PL" sz="1200" dirty="0"/>
              <a:t> </a:t>
            </a:r>
            <a:r>
              <a:rPr lang="pl-PL" sz="1200" dirty="0" err="1"/>
              <a:t>classification</a:t>
            </a:r>
            <a:endParaRPr lang="pl-PL" sz="12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B2AFD84-2B62-FE95-5F66-7EE1417831E7}"/>
              </a:ext>
            </a:extLst>
          </p:cNvPr>
          <p:cNvSpPr txBox="1"/>
          <p:nvPr/>
        </p:nvSpPr>
        <p:spPr>
          <a:xfrm>
            <a:off x="3564293" y="1780591"/>
            <a:ext cx="128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Classification</a:t>
            </a:r>
            <a:endParaRPr lang="pl-PL" sz="12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DE223B5-59F4-F9EB-C804-93EE4134115F}"/>
              </a:ext>
            </a:extLst>
          </p:cNvPr>
          <p:cNvSpPr txBox="1"/>
          <p:nvPr/>
        </p:nvSpPr>
        <p:spPr>
          <a:xfrm>
            <a:off x="3041000" y="2606710"/>
            <a:ext cx="1844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Knowledge </a:t>
            </a:r>
            <a:r>
              <a:rPr lang="pl-PL" sz="1200" dirty="0" err="1"/>
              <a:t>Answering</a:t>
            </a:r>
            <a:endParaRPr lang="pl-PL" sz="12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B25A886-122E-672E-3F81-421157584077}"/>
              </a:ext>
            </a:extLst>
          </p:cNvPr>
          <p:cNvSpPr txBox="1"/>
          <p:nvPr/>
        </p:nvSpPr>
        <p:spPr>
          <a:xfrm>
            <a:off x="3056551" y="3161405"/>
            <a:ext cx="10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Translation</a:t>
            </a:r>
            <a:endParaRPr lang="pl-PL" sz="1200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077FE48-843A-876D-1CB3-AC47CBF56E08}"/>
              </a:ext>
            </a:extLst>
          </p:cNvPr>
          <p:cNvSpPr txBox="1"/>
          <p:nvPr/>
        </p:nvSpPr>
        <p:spPr>
          <a:xfrm>
            <a:off x="2442286" y="3656214"/>
            <a:ext cx="10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Transcripts</a:t>
            </a:r>
            <a:endParaRPr lang="pl-PL" sz="120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945B90C-69AF-F094-D8B5-787C0D1A1CC0}"/>
              </a:ext>
            </a:extLst>
          </p:cNvPr>
          <p:cNvSpPr txBox="1"/>
          <p:nvPr/>
        </p:nvSpPr>
        <p:spPr>
          <a:xfrm>
            <a:off x="1085458" y="4023779"/>
            <a:ext cx="153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Dialog </a:t>
            </a:r>
            <a:r>
              <a:rPr lang="pl-PL" sz="1200" dirty="0" err="1"/>
              <a:t>generation</a:t>
            </a:r>
            <a:endParaRPr lang="pl-PL" sz="12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CB25D-316B-C1E9-9C3C-BEFD1DA56CD1}"/>
              </a:ext>
            </a:extLst>
          </p:cNvPr>
          <p:cNvSpPr txBox="1"/>
          <p:nvPr/>
        </p:nvSpPr>
        <p:spPr>
          <a:xfrm>
            <a:off x="85528" y="3494748"/>
            <a:ext cx="153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Data </a:t>
            </a:r>
            <a:r>
              <a:rPr lang="pl-PL" sz="1200" dirty="0" err="1"/>
              <a:t>generation</a:t>
            </a:r>
            <a:endParaRPr lang="pl-PL" sz="1200" dirty="0"/>
          </a:p>
        </p:txBody>
      </p:sp>
      <p:pic>
        <p:nvPicPr>
          <p:cNvPr id="1026" name="Picture 2" descr="LLAMA 2 - Get Started With Meta's Newest Open Source ChatGPT Contender -  YouTube">
            <a:extLst>
              <a:ext uri="{FF2B5EF4-FFF2-40B4-BE49-F238E27FC236}">
                <a16:creationId xmlns:a16="http://schemas.microsoft.com/office/drawing/2014/main" id="{AD757749-FF3B-6203-3A2E-BD38260D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13" y="1919090"/>
            <a:ext cx="1004620" cy="5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 i ChatGPT: Wszystko, co chcielibyście wiedzieć | AppMaster">
            <a:extLst>
              <a:ext uri="{FF2B5EF4-FFF2-40B4-BE49-F238E27FC236}">
                <a16:creationId xmlns:a16="http://schemas.microsoft.com/office/drawing/2014/main" id="{4B65C094-D27C-0591-0140-6D40BC02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85" y="2925394"/>
            <a:ext cx="842895" cy="4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logos.net/wp-content/uploads/2023/05/Bard-AI-L...">
            <a:extLst>
              <a:ext uri="{FF2B5EF4-FFF2-40B4-BE49-F238E27FC236}">
                <a16:creationId xmlns:a16="http://schemas.microsoft.com/office/drawing/2014/main" id="{75EE9AA4-2AD2-4EEE-645D-43A2F6B5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05" y="3794713"/>
            <a:ext cx="842895" cy="47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041AC2E-8053-16AB-CD66-52C8F1DD019F}"/>
              </a:ext>
            </a:extLst>
          </p:cNvPr>
          <p:cNvSpPr txBox="1"/>
          <p:nvPr/>
        </p:nvSpPr>
        <p:spPr>
          <a:xfrm>
            <a:off x="4635338" y="4584742"/>
            <a:ext cx="64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Godel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E8310FF-61EF-BC72-5099-C149CD855ED7}"/>
              </a:ext>
            </a:extLst>
          </p:cNvPr>
          <p:cNvSpPr txBox="1"/>
          <p:nvPr/>
        </p:nvSpPr>
        <p:spPr>
          <a:xfrm>
            <a:off x="4102353" y="4853452"/>
            <a:ext cx="82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GPT4ALL</a:t>
            </a:r>
          </a:p>
        </p:txBody>
      </p:sp>
      <p:sp>
        <p:nvSpPr>
          <p:cNvPr id="18" name="AutoShape 10" descr="Bloom AI">
            <a:extLst>
              <a:ext uri="{FF2B5EF4-FFF2-40B4-BE49-F238E27FC236}">
                <a16:creationId xmlns:a16="http://schemas.microsoft.com/office/drawing/2014/main" id="{751BAB87-56D6-B3C3-86F1-35EC4961B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9" name="AutoShape 12" descr="Bloom AI">
            <a:extLst>
              <a:ext uri="{FF2B5EF4-FFF2-40B4-BE49-F238E27FC236}">
                <a16:creationId xmlns:a16="http://schemas.microsoft.com/office/drawing/2014/main" id="{938F7B6C-0834-0A77-E48A-A6A724375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8" name="Picture 14" descr="BLOOM">
            <a:extLst>
              <a:ext uri="{FF2B5EF4-FFF2-40B4-BE49-F238E27FC236}">
                <a16:creationId xmlns:a16="http://schemas.microsoft.com/office/drawing/2014/main" id="{4F51D04E-66C9-427A-A9DD-2B754694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80" y="5050876"/>
            <a:ext cx="1149351" cy="48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reating A Telegram Chatbot Using BlenderBot From Meta AI | by Cobus  Greyling | Medium">
            <a:extLst>
              <a:ext uri="{FF2B5EF4-FFF2-40B4-BE49-F238E27FC236}">
                <a16:creationId xmlns:a16="http://schemas.microsoft.com/office/drawing/2014/main" id="{25017DF9-B53D-CFAA-C929-65AA5F44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45" y="5269360"/>
            <a:ext cx="827316" cy="53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24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FBAD7-BD8C-79D5-6DCA-560F8E1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LLM</a:t>
            </a:r>
          </a:p>
        </p:txBody>
      </p:sp>
      <p:pic>
        <p:nvPicPr>
          <p:cNvPr id="1026" name="Picture 2" descr="The Future of Large Language Models (LLMs): Strategy, Opportunities and  Challenges">
            <a:extLst>
              <a:ext uri="{FF2B5EF4-FFF2-40B4-BE49-F238E27FC236}">
                <a16:creationId xmlns:a16="http://schemas.microsoft.com/office/drawing/2014/main" id="{08A68B06-2C47-2C6C-64F4-4D955619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1453802"/>
            <a:ext cx="10086109" cy="475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3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3977602-F2D9-6F63-C5FF-22FC9C78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Token</a:t>
            </a:r>
          </a:p>
        </p:txBody>
      </p:sp>
      <p:pic>
        <p:nvPicPr>
          <p:cNvPr id="7" name="Picture 6" descr="Wiele znaków zapytania na czarnym tle">
            <a:extLst>
              <a:ext uri="{FF2B5EF4-FFF2-40B4-BE49-F238E27FC236}">
                <a16:creationId xmlns:a16="http://schemas.microsoft.com/office/drawing/2014/main" id="{5D6BE864-A2B7-0D92-3415-D2FA57FA9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0" r="2" b="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DAC3B1E-2C25-71CD-928D-3B7DFF87C98B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W kontekście modeli językowych takich jak GPT (Generative Pre-trained Transformer), "token" odnosi się do najmniejszej jednostki danych przetwarzanej przez model. W zależności od konkretnego modelu i jego sposobu przetwarzania języka, tokeny mogą reprezentować różne elementy tekstu, takie jak słowa, części słów, czy nawet pojedyncze znaki.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610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1BE1CB-8F94-788D-9D07-B978DFCB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Token</a:t>
            </a:r>
            <a:endParaRPr lang="pl-PL" dirty="0"/>
          </a:p>
        </p:txBody>
      </p:sp>
      <p:pic>
        <p:nvPicPr>
          <p:cNvPr id="10242" name="Picture 2" descr="Generated by DALL·E">
            <a:extLst>
              <a:ext uri="{FF2B5EF4-FFF2-40B4-BE49-F238E27FC236}">
                <a16:creationId xmlns:a16="http://schemas.microsoft.com/office/drawing/2014/main" id="{FE81D097-9609-B661-CA5F-C490F683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01" y="1596419"/>
            <a:ext cx="4526289" cy="45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12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4D1941-691F-0D4F-2ABD-4357EA26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608" y="882028"/>
            <a:ext cx="1142501" cy="631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Token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 descr="Obraz zawierający tekst, oprogramowanie, zrzut ekranu, Strona internetowa&#10;&#10;Opis wygenerowany automatycznie">
            <a:extLst>
              <a:ext uri="{FF2B5EF4-FFF2-40B4-BE49-F238E27FC236}">
                <a16:creationId xmlns:a16="http://schemas.microsoft.com/office/drawing/2014/main" id="{F5FE1E1D-1BB7-7913-1E0D-4AE39696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682403"/>
            <a:ext cx="6221895" cy="349981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D8EB7BE-AB85-2520-E01D-A9A70E5D7B26}"/>
              </a:ext>
            </a:extLst>
          </p:cNvPr>
          <p:cNvSpPr txBox="1"/>
          <p:nvPr/>
        </p:nvSpPr>
        <p:spPr>
          <a:xfrm>
            <a:off x="7586500" y="1927475"/>
            <a:ext cx="4267200" cy="72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https://</a:t>
            </a:r>
            <a:r>
              <a:rPr lang="en-US" sz="2000" dirty="0" err="1"/>
              <a:t>platform.openai.com</a:t>
            </a:r>
            <a:r>
              <a:rPr lang="en-US" sz="2000" dirty="0"/>
              <a:t>/tokenizer</a:t>
            </a:r>
          </a:p>
        </p:txBody>
      </p:sp>
    </p:spTree>
    <p:extLst>
      <p:ext uri="{BB962C8B-B14F-4D97-AF65-F5344CB8AC3E}">
        <p14:creationId xmlns:p14="http://schemas.microsoft.com/office/powerpoint/2010/main" val="208660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meble, kreskówka, zabawka, w pomieszczeniu&#10;&#10;Opis wygenerowany automatycznie">
            <a:extLst>
              <a:ext uri="{FF2B5EF4-FFF2-40B4-BE49-F238E27FC236}">
                <a16:creationId xmlns:a16="http://schemas.microsoft.com/office/drawing/2014/main" id="{18EA4DBA-D442-12CC-43B8-351621CC3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06D243-FEF9-1265-DAB7-9E4B6816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komunikować się z tymi modelami ?</a:t>
            </a:r>
          </a:p>
        </p:txBody>
      </p:sp>
      <p:pic>
        <p:nvPicPr>
          <p:cNvPr id="7" name="Obraz 6" descr="Obraz zawierający meble, kreskówka, obuwie, krzesło&#10;&#10;Opis wygenerowany automatycznie">
            <a:extLst>
              <a:ext uri="{FF2B5EF4-FFF2-40B4-BE49-F238E27FC236}">
                <a16:creationId xmlns:a16="http://schemas.microsoft.com/office/drawing/2014/main" id="{9961C7EF-DB13-C464-82E5-E8BEBCB3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0" r="-1" b="1608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74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0C1E7F-205C-7187-1AF1-72FF016C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Zakładamy konto na </a:t>
            </a:r>
          </a:p>
        </p:txBody>
      </p:sp>
      <p:pic>
        <p:nvPicPr>
          <p:cNvPr id="4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89E1C9C6-538F-0352-9BB4-B6C4159B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52" y="2882082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6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70EB4A-FD0E-680B-D0CA-C484BB4B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Engineering (inżynieria poleceń)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B87033F-8E9C-7C63-F30D-C57746EB6A75}"/>
              </a:ext>
            </a:extLst>
          </p:cNvPr>
          <p:cNvSpPr/>
          <p:nvPr/>
        </p:nvSpPr>
        <p:spPr>
          <a:xfrm>
            <a:off x="838200" y="2833391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72018E1-5DAD-B398-B62E-6539C57A5549}"/>
              </a:ext>
            </a:extLst>
          </p:cNvPr>
          <p:cNvSpPr/>
          <p:nvPr/>
        </p:nvSpPr>
        <p:spPr>
          <a:xfrm>
            <a:off x="3586842" y="2833392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8EE824E-40AE-82A5-85B4-1F560BAB6DDF}"/>
              </a:ext>
            </a:extLst>
          </p:cNvPr>
          <p:cNvSpPr/>
          <p:nvPr/>
        </p:nvSpPr>
        <p:spPr>
          <a:xfrm>
            <a:off x="9084126" y="2833389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D1BD8DB-186C-F3C5-9B12-4205104E4C38}"/>
              </a:ext>
            </a:extLst>
          </p:cNvPr>
          <p:cNvSpPr/>
          <p:nvPr/>
        </p:nvSpPr>
        <p:spPr>
          <a:xfrm>
            <a:off x="6335484" y="2833390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6E11F57-B7E7-4BFA-D790-5623BA7D03C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49759" y="3570510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ABEB1E26-A090-D3AD-15D0-767F97D2B04D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098401" y="3570509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189F3B73-2B69-DFC0-3F8B-65CEA1518038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7847043" y="3570508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1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chine learning a deep learning">
            <a:extLst>
              <a:ext uri="{FF2B5EF4-FFF2-40B4-BE49-F238E27FC236}">
                <a16:creationId xmlns:a16="http://schemas.microsoft.com/office/drawing/2014/main" id="{252DEB1C-2C34-BBC0-8E6B-70DA82FB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72" y="718957"/>
            <a:ext cx="5632221" cy="54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096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68DF4D2-5F7C-AD75-66A1-27FAF62A40BF}"/>
              </a:ext>
            </a:extLst>
          </p:cNvPr>
          <p:cNvSpPr txBox="1"/>
          <p:nvPr/>
        </p:nvSpPr>
        <p:spPr>
          <a:xfrm>
            <a:off x="2980154" y="893878"/>
            <a:ext cx="5305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/>
              <a:t>Jaka jest wartość Pi ?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183E191-BF32-0467-E5EC-D32EFBF366AA}"/>
              </a:ext>
            </a:extLst>
          </p:cNvPr>
          <p:cNvSpPr txBox="1"/>
          <p:nvPr/>
        </p:nvSpPr>
        <p:spPr>
          <a:xfrm>
            <a:off x="1565210" y="2418289"/>
            <a:ext cx="85305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/>
              <a:t>Wartość liczby Pi to około 3,14159. Jest to liczba niewymierna, co oznacza, że nie można jej przedstawić jako ułamek. Pi jest stosunkiem obwodu okręgu do jego średnicy i jest jedną z najważniejszych i najbardziej znanych liczb w matematyce. </a:t>
            </a:r>
          </a:p>
        </p:txBody>
      </p:sp>
    </p:spTree>
    <p:extLst>
      <p:ext uri="{BB962C8B-B14F-4D97-AF65-F5344CB8AC3E}">
        <p14:creationId xmlns:p14="http://schemas.microsoft.com/office/powerpoint/2010/main" val="206217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CFD289-E38E-01B4-1140-13CA9FE2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Anatomia prompt’a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03027-9E6C-BEF2-1EE0-1E60AFD9C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7247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62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904DB9-3804-6EDA-85FF-31BC2464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Jeszcze raz o liczbie PI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E6522-6D0A-6AB0-936C-6282A20C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Jesteś asystentem naukowca.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6"/>
                </a:solidFill>
              </a:rPr>
              <a:t>Twoim zadaniem jest pokazać mi liczbę PI. Interesuje mnie tylko liczba PI nie generuj dodatkowego tekstu.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Oczekiwany format: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 = liczba PI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5E8043C-10FF-4DB2-6DC6-300874AB8AE2}"/>
              </a:ext>
            </a:extLst>
          </p:cNvPr>
          <p:cNvSpPr txBox="1"/>
          <p:nvPr/>
        </p:nvSpPr>
        <p:spPr>
          <a:xfrm>
            <a:off x="838200" y="4562870"/>
            <a:ext cx="1171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PI = 3.1415926535897932384626433832795028841971693993751058209749445923078164062862089986280348253421170679</a:t>
            </a:r>
          </a:p>
        </p:txBody>
      </p:sp>
    </p:spTree>
    <p:extLst>
      <p:ext uri="{BB962C8B-B14F-4D97-AF65-F5344CB8AC3E}">
        <p14:creationId xmlns:p14="http://schemas.microsoft.com/office/powerpoint/2010/main" val="422170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7DE23B9-C43C-873C-F712-E548186A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l-PL" sz="4000"/>
              <a:t>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4FF3A1-F84B-95C6-24E4-A3A99277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pl-PL" sz="2000"/>
              <a:t>Stwórz prompt który pokaze ci wzór na trojkąt równoboczny</a:t>
            </a:r>
          </a:p>
          <a:p>
            <a:r>
              <a:rPr lang="pl-PL" sz="2000"/>
              <a:t>Stwórz prompt który poda ci wzór na twierdzenie pitagorasa</a:t>
            </a:r>
          </a:p>
          <a:p>
            <a:pPr marL="0" indent="0">
              <a:buNone/>
            </a:pPr>
            <a:endParaRPr lang="pl-PL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291A-2855-BFED-5303-86F4278B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9" r="3237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91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350EE0E-8330-7E43-A9EE-FDACE57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l-PL" dirty="0"/>
              <a:t>Ważny aspekt </a:t>
            </a:r>
          </a:p>
        </p:txBody>
      </p:sp>
      <p:pic>
        <p:nvPicPr>
          <p:cNvPr id="5" name="Picture 4" descr="Foropter">
            <a:extLst>
              <a:ext uri="{FF2B5EF4-FFF2-40B4-BE49-F238E27FC236}">
                <a16:creationId xmlns:a16="http://schemas.microsoft.com/office/drawing/2014/main" id="{82833EFA-BCA2-EFBC-5318-03EA6498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5" r="722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590E57-5F52-4FE2-E520-34FB98E2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pl-PL" sz="4800" dirty="0"/>
              <a:t>Precyzyjne formułowanie </a:t>
            </a:r>
            <a:r>
              <a:rPr lang="pl-PL" sz="4800" dirty="0">
                <a:solidFill>
                  <a:schemeClr val="accent6"/>
                </a:solidFill>
              </a:rPr>
              <a:t>instrukcji</a:t>
            </a:r>
            <a:r>
              <a:rPr lang="pl-PL" sz="4800" dirty="0"/>
              <a:t> i </a:t>
            </a:r>
            <a:r>
              <a:rPr lang="pl-PL" sz="4800" dirty="0">
                <a:solidFill>
                  <a:schemeClr val="accent2"/>
                </a:solidFill>
              </a:rPr>
              <a:t>formatu</a:t>
            </a:r>
            <a:r>
              <a:rPr lang="pl-PL" sz="4800" dirty="0"/>
              <a:t> </a:t>
            </a:r>
          </a:p>
          <a:p>
            <a:pPr marL="0" indent="0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57623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8FEF79-B8E5-F3AB-F6E3-09E5BB4B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(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</p:txBody>
      </p:sp>
      <p:pic>
        <p:nvPicPr>
          <p:cNvPr id="7" name="Obraz 6" descr="Obraz zawierający tekst, Strona internetowa, oprogramowanie, Reklama internetowa&#10;&#10;Opis wygenerowany automatycznie">
            <a:extLst>
              <a:ext uri="{FF2B5EF4-FFF2-40B4-BE49-F238E27FC236}">
                <a16:creationId xmlns:a16="http://schemas.microsoft.com/office/drawing/2014/main" id="{D0EF474D-D845-3B78-E405-2005B2D0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02" y="1477801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2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B0D96B-FF83-4D9D-4DE7-68631F1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Zapytajmy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CAB060-B50B-5D1D-82C0-32AA93C8DA70}"/>
              </a:ext>
            </a:extLst>
          </p:cNvPr>
          <p:cNvSpPr txBox="1"/>
          <p:nvPr/>
        </p:nvSpPr>
        <p:spPr>
          <a:xfrm>
            <a:off x="634482" y="1692227"/>
            <a:ext cx="5367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 moim asystentem </a:t>
            </a:r>
            <a:r>
              <a:rPr lang="pl-PL" dirty="0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 dirty="0"/>
              <a:t>:</a:t>
            </a:r>
          </a:p>
          <a:p>
            <a:r>
              <a:rPr lang="pl-PL" dirty="0">
                <a:solidFill>
                  <a:schemeClr val="accent1"/>
                </a:solidFill>
              </a:rPr>
              <a:t>[Input]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Interesuje mnie 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Czy firma pracuje w Polsce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Ile lat jest na polskim rynku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Czy dobrze się tam pracuje 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9ED52CE-6B8B-C22D-E8A6-5D1716F5CC45}"/>
              </a:ext>
            </a:extLst>
          </p:cNvPr>
          <p:cNvSpPr txBox="1"/>
          <p:nvPr/>
        </p:nvSpPr>
        <p:spPr>
          <a:xfrm>
            <a:off x="5911720" y="615820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>
                <a:solidFill>
                  <a:schemeClr val="accent1"/>
                </a:solidFill>
              </a:rPr>
              <a:t>Nordea Bank – nordycka grupa bankowa działająca na terenie Europy Północnej, mająca swoją siedzibę w Helsinkach.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powstał wskutek połączenia się fińskiego banku Merita Bank, szwedzkiego Nordbanken, duńskiego Unibanku oraz norweskiego Christiania Bank. Połączenia wszystkich banków rozpoczęły się w 1997 roku, a plan połączeniowy zakończył się na początku 2000 roku. Akcje Nordea Bank notowane są na giełdach papierów wartościowych w Sztokholmie, Helsinkach oraz Kopenhadze.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Grupa Nordea posiada łącznie ponad 700 oddziałów w 16 krajach świata i zatrudnia ponad 32 000 pracowników[1]. Nordea oprócz swojej siedziby w Sztokholmie posiada regionalne siedziby oraz przedstawicielstwa w Londynie, Nowym Jorku, Szanghaju, Frankfurcie, Singapurze oraz Luksemburgu.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Nordea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w Polsce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>
                <a:solidFill>
                  <a:schemeClr val="accent1"/>
                </a:solidFill>
              </a:rPr>
              <a:t>Od 2010 roku Nordea reprezentowana jest w Polsce przez Nordea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Wcześniej, w latach od 1999 roku do 2014 roku grupa Nordea posiadała następujące spółki i firmy zależne w Polsce: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Bank Polska S.A. (powstały na bazie m.in. BWP-Unibank S.A.)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Polska Towarzystwo Ubezpieczeń na Życie S.A.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Powszechne Towarzystwo Emerytalne S.A. i Nordea Otwarty Fundusz Emerytalny</a:t>
            </a:r>
          </a:p>
          <a:p>
            <a:r>
              <a:rPr lang="pl-PL" sz="900">
                <a:solidFill>
                  <a:schemeClr val="accent1"/>
                </a:solidFill>
              </a:rPr>
              <a:t>Nordea Finance Polska S.A.</a:t>
            </a:r>
          </a:p>
          <a:p>
            <a:r>
              <a:rPr lang="pl-PL" sz="9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923C20C-49EC-F668-EF80-0C8534FF06D9}"/>
              </a:ext>
            </a:extLst>
          </p:cNvPr>
          <p:cNvSpPr txBox="1"/>
          <p:nvPr/>
        </p:nvSpPr>
        <p:spPr>
          <a:xfrm>
            <a:off x="324822" y="4380943"/>
            <a:ext cx="55868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/>
              <a:t>Odpowiedzi na twoje pytania:</a:t>
            </a:r>
          </a:p>
          <a:p>
            <a:r>
              <a:rPr lang="pl-PL" sz="1200" dirty="0"/>
              <a:t>1. Tak, firma </a:t>
            </a:r>
            <a:r>
              <a:rPr lang="pl-PL" sz="1200" dirty="0" err="1"/>
              <a:t>Nordea</a:t>
            </a:r>
            <a:r>
              <a:rPr lang="pl-PL" sz="1200" dirty="0"/>
              <a:t> Bank działa w Polsce.</a:t>
            </a:r>
          </a:p>
          <a:p>
            <a:r>
              <a:rPr lang="pl-PL" sz="1200" dirty="0"/>
              <a:t>2. Przedstawicielstwo </a:t>
            </a:r>
            <a:r>
              <a:rPr lang="pl-PL" sz="1200" dirty="0" err="1"/>
              <a:t>Nordea</a:t>
            </a:r>
            <a:r>
              <a:rPr lang="pl-PL" sz="1200" dirty="0"/>
              <a:t> Bank ABP SA Oddział w Polsce z siedzibą w Łodzi jest obecne na polskim rynku od 2010 roku.</a:t>
            </a:r>
          </a:p>
          <a:p>
            <a:r>
              <a:rPr lang="pl-PL" sz="1200" dirty="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dirty="0" err="1"/>
              <a:t>Nordea</a:t>
            </a:r>
            <a:r>
              <a:rPr lang="pl-PL" sz="1200" dirty="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2673816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D75DE8-436F-9562-EF42-E30F3C0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70BA77-8E65-D7C5-7863-1AEBE4F6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Wejdź na stronę wybraną przez ciebie np. strona o aktorze, filmie, firmie itp. </a:t>
            </a:r>
          </a:p>
          <a:p>
            <a:r>
              <a:rPr lang="pl-PL" dirty="0"/>
              <a:t>Zadaj mu pytania</a:t>
            </a:r>
          </a:p>
        </p:txBody>
      </p:sp>
    </p:spTree>
    <p:extLst>
      <p:ext uri="{BB962C8B-B14F-4D97-AF65-F5344CB8AC3E}">
        <p14:creationId xmlns:p14="http://schemas.microsoft.com/office/powerpoint/2010/main" val="1131639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C286C-3501-7FB4-B584-1E1857C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27802"/>
            <a:ext cx="10515600" cy="1325563"/>
          </a:xfrm>
        </p:spPr>
        <p:txBody>
          <a:bodyPr/>
          <a:lstStyle/>
          <a:p>
            <a:r>
              <a:rPr lang="pl-PL" dirty="0"/>
              <a:t>Inna metoda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FED2971-64D0-FFA6-2877-2E9E7941A50E}"/>
              </a:ext>
            </a:extLst>
          </p:cNvPr>
          <p:cNvSpPr txBox="1"/>
          <p:nvPr/>
        </p:nvSpPr>
        <p:spPr>
          <a:xfrm>
            <a:off x="250371" y="1653365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 moim asystentem </a:t>
            </a:r>
            <a:r>
              <a:rPr lang="pl-PL" dirty="0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 dirty="0"/>
              <a:t>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Interesuje mnie 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Czy firma pracuje w Polsce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Ile lat jest na polskim rynku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Czy dobrze się tam pracuje ?</a:t>
            </a:r>
          </a:p>
          <a:p>
            <a:endParaRPr lang="pl-PL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pl-PL" dirty="0"/>
              <a:t>####</a:t>
            </a:r>
          </a:p>
          <a:p>
            <a:r>
              <a:rPr lang="pl-PL" dirty="0">
                <a:solidFill>
                  <a:schemeClr val="accent1"/>
                </a:solidFill>
              </a:rPr>
              <a:t>[Input]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3515970-C04C-1CB9-1332-E7493828B7B7}"/>
              </a:ext>
            </a:extLst>
          </p:cNvPr>
          <p:cNvSpPr txBox="1"/>
          <p:nvPr/>
        </p:nvSpPr>
        <p:spPr>
          <a:xfrm>
            <a:off x="6477778" y="990583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dirty="0" err="1">
                <a:solidFill>
                  <a:schemeClr val="accent1"/>
                </a:solidFill>
              </a:rPr>
              <a:t>Nordbanken</a:t>
            </a:r>
            <a:r>
              <a:rPr lang="pl-PL" sz="9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w Polsce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Od 2010 roku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F64FAE1-67B4-4410-66FC-16D58F283275}"/>
              </a:ext>
            </a:extLst>
          </p:cNvPr>
          <p:cNvSpPr txBox="1"/>
          <p:nvPr/>
        </p:nvSpPr>
        <p:spPr>
          <a:xfrm>
            <a:off x="250371" y="4683901"/>
            <a:ext cx="55868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/>
              <a:t>Odpowiedzi na twoje pytania:</a:t>
            </a:r>
          </a:p>
          <a:p>
            <a:r>
              <a:rPr lang="pl-PL" sz="1200" dirty="0"/>
              <a:t>1. Tak, firma </a:t>
            </a:r>
            <a:r>
              <a:rPr lang="pl-PL" sz="1200" dirty="0" err="1"/>
              <a:t>Nordea</a:t>
            </a:r>
            <a:r>
              <a:rPr lang="pl-PL" sz="1200" dirty="0"/>
              <a:t> Bank działa w Polsce.</a:t>
            </a:r>
          </a:p>
          <a:p>
            <a:r>
              <a:rPr lang="pl-PL" sz="1200" dirty="0"/>
              <a:t>2. Przedstawicielstwo </a:t>
            </a:r>
            <a:r>
              <a:rPr lang="pl-PL" sz="1200" dirty="0" err="1"/>
              <a:t>Nordea</a:t>
            </a:r>
            <a:r>
              <a:rPr lang="pl-PL" sz="1200" dirty="0"/>
              <a:t> Bank ABP SA Oddział w Polsce z siedzibą w Łodzi jest obecne na polskim rynku od 2010 roku.</a:t>
            </a:r>
          </a:p>
          <a:p>
            <a:r>
              <a:rPr lang="pl-PL" sz="1200" dirty="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dirty="0" err="1"/>
              <a:t>Nordea</a:t>
            </a:r>
            <a:r>
              <a:rPr lang="pl-PL" sz="1200" dirty="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118474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braz ze skanowania ludzkiego mózgu w klinice neurologii">
            <a:extLst>
              <a:ext uri="{FF2B5EF4-FFF2-40B4-BE49-F238E27FC236}">
                <a16:creationId xmlns:a16="http://schemas.microsoft.com/office/drawing/2014/main" id="{64965EC3-033D-04D1-FA1E-0382285F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447986B-63CC-1BE1-4FBE-6FF5534E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Zaawansowane prompty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209F02-2F46-5DF3-A2CC-DE16746D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1026" name="Picture 2" descr="10 Companies Using Machine Learning in Cool Ways">
            <a:extLst>
              <a:ext uri="{FF2B5EF4-FFF2-40B4-BE49-F238E27FC236}">
                <a16:creationId xmlns:a16="http://schemas.microsoft.com/office/drawing/2014/main" id="{DBE4D495-FF8E-325B-39C0-07AB8FC1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002692"/>
            <a:ext cx="6780700" cy="48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7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20412" cy="2153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Z podanego tekstu wyciągnij wszystkie ważne daty i miasta</a:t>
            </a:r>
            <a:endParaRPr lang="pl-PL" sz="1800" dirty="0"/>
          </a:p>
          <a:p>
            <a:pPr marL="0" indent="0">
              <a:buNone/>
            </a:pPr>
            <a:r>
              <a:rPr lang="pl-PL" sz="1800" dirty="0"/>
              <a:t>###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1"/>
                </a:solidFill>
              </a:rPr>
              <a:t>{</a:t>
            </a:r>
            <a:r>
              <a:rPr lang="pl-PL" sz="1800" dirty="0" err="1">
                <a:solidFill>
                  <a:schemeClr val="accent1"/>
                </a:solidFill>
              </a:rPr>
              <a:t>input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6449787" y="943930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dirty="0" err="1">
                <a:solidFill>
                  <a:schemeClr val="accent1"/>
                </a:solidFill>
              </a:rPr>
              <a:t>Nordbanken</a:t>
            </a:r>
            <a:r>
              <a:rPr lang="pl-PL" sz="9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w Polsce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Od 2010 roku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84DF77-B126-6266-7964-74C43012F167}"/>
              </a:ext>
            </a:extLst>
          </p:cNvPr>
          <p:cNvSpPr txBox="1"/>
          <p:nvPr/>
        </p:nvSpPr>
        <p:spPr>
          <a:xfrm>
            <a:off x="838200" y="3582262"/>
            <a:ext cx="609755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Ważne daty: </a:t>
            </a:r>
          </a:p>
          <a:p>
            <a:r>
              <a:rPr lang="pl-PL" sz="1000" dirty="0"/>
              <a:t>- 1997 roku: rozpoczęcie połączenia banków</a:t>
            </a:r>
          </a:p>
          <a:p>
            <a:r>
              <a:rPr lang="pl-PL" sz="1000" dirty="0"/>
              <a:t>- początek 2000 roku: zakończenie planu połączeniowego</a:t>
            </a:r>
          </a:p>
          <a:p>
            <a:r>
              <a:rPr lang="pl-PL" sz="1000" dirty="0"/>
              <a:t>- koniec 2016 roku: </a:t>
            </a:r>
            <a:r>
              <a:rPr lang="pl-PL" sz="1000" dirty="0" err="1"/>
              <a:t>Nordea</a:t>
            </a:r>
            <a:r>
              <a:rPr lang="pl-PL" sz="1000" dirty="0"/>
              <a:t> zrzeszał ponad 10 milionów </a:t>
            </a:r>
          </a:p>
          <a:p>
            <a:r>
              <a:rPr lang="pl-PL" sz="1000" dirty="0"/>
              <a:t>klientów prywatnych oraz 0,5 miliona przedsiębiorstw</a:t>
            </a:r>
          </a:p>
          <a:p>
            <a:endParaRPr lang="pl-PL" sz="1000" dirty="0"/>
          </a:p>
          <a:p>
            <a:r>
              <a:rPr lang="pl-PL" sz="1000" dirty="0"/>
              <a:t>Ważne miasta:</a:t>
            </a:r>
          </a:p>
          <a:p>
            <a:r>
              <a:rPr lang="pl-PL" sz="1000" dirty="0"/>
              <a:t>- Sztokholm</a:t>
            </a:r>
          </a:p>
          <a:p>
            <a:r>
              <a:rPr lang="pl-PL" sz="1000" dirty="0"/>
              <a:t>- Helsinki</a:t>
            </a:r>
          </a:p>
          <a:p>
            <a:r>
              <a:rPr lang="pl-PL" sz="1000" dirty="0"/>
              <a:t>- Kopenhaga</a:t>
            </a:r>
          </a:p>
          <a:p>
            <a:r>
              <a:rPr lang="pl-PL" sz="1000" dirty="0"/>
              <a:t>- Łódź</a:t>
            </a:r>
          </a:p>
          <a:p>
            <a:r>
              <a:rPr lang="pl-PL" sz="1000" dirty="0"/>
              <a:t>- Warszawa</a:t>
            </a:r>
          </a:p>
          <a:p>
            <a:r>
              <a:rPr lang="pl-PL" sz="1000" dirty="0"/>
              <a:t>- Gdańsk</a:t>
            </a:r>
          </a:p>
          <a:p>
            <a:r>
              <a:rPr lang="pl-PL" sz="1000" dirty="0"/>
              <a:t>- Gdynia</a:t>
            </a:r>
          </a:p>
          <a:p>
            <a:r>
              <a:rPr lang="pl-PL" sz="1000" dirty="0"/>
              <a:t>- Londyn</a:t>
            </a:r>
          </a:p>
          <a:p>
            <a:r>
              <a:rPr lang="pl-PL" sz="1000" dirty="0"/>
              <a:t>- Nowy Jork</a:t>
            </a:r>
          </a:p>
          <a:p>
            <a:r>
              <a:rPr lang="pl-PL" sz="1000" dirty="0"/>
              <a:t>- Szanghaj</a:t>
            </a:r>
          </a:p>
          <a:p>
            <a:r>
              <a:rPr lang="pl-PL" sz="1000" dirty="0"/>
              <a:t>- Frankfurt</a:t>
            </a:r>
          </a:p>
          <a:p>
            <a:r>
              <a:rPr lang="pl-PL" sz="1000" dirty="0"/>
              <a:t>- Singapur</a:t>
            </a:r>
          </a:p>
          <a:p>
            <a:r>
              <a:rPr lang="pl-PL" sz="1000" dirty="0"/>
              <a:t>- Luksemburg</a:t>
            </a:r>
          </a:p>
        </p:txBody>
      </p:sp>
    </p:spTree>
    <p:extLst>
      <p:ext uri="{BB962C8B-B14F-4D97-AF65-F5344CB8AC3E}">
        <p14:creationId xmlns:p14="http://schemas.microsoft.com/office/powerpoint/2010/main" val="121729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20412" cy="21535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Z podanego tekstu wyciągnij wszystkie ważne daty i miasta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Oczekiwany format</a:t>
            </a:r>
          </a:p>
          <a:p>
            <a:pPr marL="0" indent="0">
              <a:buNone/>
            </a:pPr>
            <a:r>
              <a:rPr lang="pl-PL" sz="1800" dirty="0"/>
              <a:t>Miasta: [Miasta]</a:t>
            </a:r>
          </a:p>
          <a:p>
            <a:pPr marL="0" indent="0">
              <a:buNone/>
            </a:pPr>
            <a:r>
              <a:rPr lang="pl-PL" sz="1800" dirty="0"/>
              <a:t>Data i fakt : [data] [fakt] </a:t>
            </a:r>
          </a:p>
          <a:p>
            <a:pPr marL="0" indent="0">
              <a:buNone/>
            </a:pPr>
            <a:r>
              <a:rPr lang="pl-PL" sz="1800" dirty="0"/>
              <a:t>###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1"/>
                </a:solidFill>
              </a:rPr>
              <a:t>{</a:t>
            </a:r>
            <a:r>
              <a:rPr lang="pl-PL" sz="1800" dirty="0" err="1">
                <a:solidFill>
                  <a:schemeClr val="accent1"/>
                </a:solidFill>
              </a:rPr>
              <a:t>input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7501812" y="943930"/>
            <a:ext cx="42252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800" dirty="0" err="1">
                <a:solidFill>
                  <a:schemeClr val="accent1"/>
                </a:solidFill>
              </a:rPr>
              <a:t>Nordbanken</a:t>
            </a:r>
            <a:r>
              <a:rPr lang="pl-PL" sz="8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Grupa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Bank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w Polsce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Od 2010 roku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B56BF-B961-65A2-284E-7B1538F0F3EE}"/>
              </a:ext>
            </a:extLst>
          </p:cNvPr>
          <p:cNvSpPr txBox="1"/>
          <p:nvPr/>
        </p:nvSpPr>
        <p:spPr>
          <a:xfrm>
            <a:off x="838200" y="4080465"/>
            <a:ext cx="57585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Miasta: Sztokholm, Helsinki, Kopenhaga, Londyn, Nowy Jork, </a:t>
            </a:r>
            <a:r>
              <a:rPr lang="pl-PL" sz="1600" dirty="0" err="1"/>
              <a:t>Szanghai</a:t>
            </a:r>
            <a:r>
              <a:rPr lang="pl-PL" sz="1600" dirty="0"/>
              <a:t>, Frankfurt, Singapur, Luksemburg, Łódź, Gdańsk, Gdynia, Warszawa</a:t>
            </a:r>
          </a:p>
          <a:p>
            <a:r>
              <a:rPr lang="pl-PL" sz="1600" dirty="0"/>
              <a:t>Data i fakt: </a:t>
            </a:r>
          </a:p>
          <a:p>
            <a:r>
              <a:rPr lang="pl-PL" sz="1600" dirty="0"/>
              <a:t>- Połączenie banków rozpoczęło się w 1997 roku, a zakończyło na początku 2000 roku.</a:t>
            </a:r>
          </a:p>
          <a:p>
            <a:r>
              <a:rPr lang="pl-PL" sz="1600" dirty="0"/>
              <a:t>- </a:t>
            </a:r>
            <a:r>
              <a:rPr lang="pl-PL" sz="1600" dirty="0" err="1"/>
              <a:t>Nordea</a:t>
            </a:r>
            <a:r>
              <a:rPr lang="pl-PL" sz="1600" dirty="0"/>
              <a:t> w Polsce reprezentowana jest od 2010 roku przez </a:t>
            </a:r>
            <a:r>
              <a:rPr lang="pl-PL" sz="1600" dirty="0" err="1"/>
              <a:t>Nordea</a:t>
            </a:r>
            <a:r>
              <a:rPr lang="pl-PL" sz="1600" dirty="0"/>
              <a:t> Bank ABP SA Oddział w Polsce z siedzibą w Łodzi.</a:t>
            </a:r>
          </a:p>
          <a:p>
            <a:r>
              <a:rPr lang="pl-PL" sz="1600" dirty="0"/>
              <a:t>- </a:t>
            </a:r>
            <a:r>
              <a:rPr lang="pl-PL" sz="1600" dirty="0" err="1"/>
              <a:t>Nordea</a:t>
            </a:r>
            <a:r>
              <a:rPr lang="pl-PL" sz="1600" dirty="0"/>
              <a:t> Bank Polska S.A. powstała w latach od 1999 roku do 2014 roku.</a:t>
            </a:r>
          </a:p>
        </p:txBody>
      </p:sp>
    </p:spTree>
    <p:extLst>
      <p:ext uri="{BB962C8B-B14F-4D97-AF65-F5344CB8AC3E}">
        <p14:creationId xmlns:p14="http://schemas.microsoft.com/office/powerpoint/2010/main" val="2190406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D75DE8-436F-9562-EF42-E30F3C0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70BA77-8E65-D7C5-7863-1AEBE4F6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Wejdź na stronę wybraną przez ciebie np. strona o aktorze, filmie, firmie itp. </a:t>
            </a:r>
          </a:p>
          <a:p>
            <a:r>
              <a:rPr lang="pl-PL" dirty="0" err="1"/>
              <a:t>Wyektraktuj</a:t>
            </a:r>
            <a:r>
              <a:rPr lang="pl-PL" dirty="0"/>
              <a:t> w formacie klucz: wartość dane osoby, dane itp. </a:t>
            </a:r>
          </a:p>
        </p:txBody>
      </p:sp>
    </p:spTree>
    <p:extLst>
      <p:ext uri="{BB962C8B-B14F-4D97-AF65-F5344CB8AC3E}">
        <p14:creationId xmlns:p14="http://schemas.microsoft.com/office/powerpoint/2010/main" val="108285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32C67-3E1E-4B01-51A5-A86B6A6D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Ektrakcja</a:t>
            </a:r>
            <a:r>
              <a:rPr lang="pl-PL" dirty="0"/>
              <a:t> zaawansowana: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E74552-89BC-336F-0B8C-D620C05C1D4B}"/>
              </a:ext>
            </a:extLst>
          </p:cNvPr>
          <p:cNvSpPr txBox="1"/>
          <p:nvPr/>
        </p:nvSpPr>
        <p:spPr>
          <a:xfrm>
            <a:off x="473529" y="1994920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 moim asystentem tekstowym. </a:t>
            </a:r>
          </a:p>
          <a:p>
            <a:r>
              <a:rPr lang="pl-PL" dirty="0">
                <a:solidFill>
                  <a:schemeClr val="accent6"/>
                </a:solidFill>
              </a:rPr>
              <a:t>Z podanego tekstu wyciągnij wszystkie ważne daty i wydarzenia z nimi związane oraz miasta</a:t>
            </a:r>
          </a:p>
          <a:p>
            <a:r>
              <a:rPr lang="pl-PL" dirty="0">
                <a:solidFill>
                  <a:schemeClr val="accent4"/>
                </a:solidFill>
              </a:rPr>
              <a:t>Oczekiwany format to lista </a:t>
            </a:r>
            <a:r>
              <a:rPr lang="pl-PL" dirty="0" err="1">
                <a:solidFill>
                  <a:schemeClr val="accent4"/>
                </a:solidFill>
              </a:rPr>
              <a:t>json</a:t>
            </a:r>
            <a:r>
              <a:rPr lang="pl-PL" dirty="0">
                <a:solidFill>
                  <a:schemeClr val="accent4"/>
                </a:solidFill>
              </a:rPr>
              <a:t> o nazwie </a:t>
            </a:r>
            <a:r>
              <a:rPr lang="pl-PL" dirty="0" err="1">
                <a:solidFill>
                  <a:schemeClr val="accent4"/>
                </a:solidFill>
              </a:rPr>
              <a:t>nordea</a:t>
            </a:r>
            <a:endParaRPr lang="pl-PL" dirty="0">
              <a:solidFill>
                <a:schemeClr val="accent4"/>
              </a:solidFill>
            </a:endParaRPr>
          </a:p>
          <a:p>
            <a:r>
              <a:rPr lang="pl-PL" dirty="0">
                <a:solidFill>
                  <a:schemeClr val="accent4"/>
                </a:solidFill>
              </a:rPr>
              <a:t>{</a:t>
            </a:r>
          </a:p>
          <a:p>
            <a:r>
              <a:rPr lang="pl-PL" dirty="0">
                <a:solidFill>
                  <a:schemeClr val="accent4"/>
                </a:solidFill>
              </a:rPr>
              <a:t>  "fakty":[{</a:t>
            </a:r>
            <a:r>
              <a:rPr lang="pl-PL" dirty="0" err="1">
                <a:solidFill>
                  <a:schemeClr val="accent4"/>
                </a:solidFill>
              </a:rPr>
              <a:t>data:wydarzenia</a:t>
            </a:r>
            <a:r>
              <a:rPr lang="pl-PL" dirty="0">
                <a:solidFill>
                  <a:schemeClr val="accent4"/>
                </a:solidFill>
              </a:rPr>
              <a:t>}],</a:t>
            </a:r>
          </a:p>
          <a:p>
            <a:r>
              <a:rPr lang="pl-PL" dirty="0">
                <a:solidFill>
                  <a:schemeClr val="accent4"/>
                </a:solidFill>
              </a:rPr>
              <a:t>"miasta":[miasta]</a:t>
            </a:r>
          </a:p>
          <a:p>
            <a:r>
              <a:rPr lang="pl-PL" dirty="0">
                <a:solidFill>
                  <a:schemeClr val="accent4"/>
                </a:solidFill>
              </a:rPr>
              <a:t>}</a:t>
            </a:r>
          </a:p>
          <a:p>
            <a:endParaRPr lang="pl-PL" dirty="0"/>
          </a:p>
          <a:p>
            <a:r>
              <a:rPr lang="pl-PL" dirty="0"/>
              <a:t>###</a:t>
            </a:r>
          </a:p>
          <a:p>
            <a:r>
              <a:rPr lang="pl-PL" dirty="0">
                <a:solidFill>
                  <a:schemeClr val="accent5"/>
                </a:solidFill>
              </a:rPr>
              <a:t>{</a:t>
            </a:r>
            <a:r>
              <a:rPr lang="pl-PL" dirty="0" err="1">
                <a:solidFill>
                  <a:schemeClr val="accent5"/>
                </a:solidFill>
              </a:rPr>
              <a:t>input</a:t>
            </a:r>
            <a:r>
              <a:rPr lang="pl-PL" dirty="0">
                <a:solidFill>
                  <a:schemeClr val="accent5"/>
                </a:solidFill>
              </a:rPr>
              <a:t>}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D98468F-6382-ACB0-FB50-E91D0C7FF4BF}"/>
              </a:ext>
            </a:extLst>
          </p:cNvPr>
          <p:cNvSpPr txBox="1"/>
          <p:nvPr/>
        </p:nvSpPr>
        <p:spPr>
          <a:xfrm>
            <a:off x="7141029" y="1830648"/>
            <a:ext cx="491412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/>
              <a:t>{</a:t>
            </a:r>
          </a:p>
          <a:p>
            <a:r>
              <a:rPr lang="pl-PL" sz="800" dirty="0"/>
              <a:t>  "fakty": [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"1997",</a:t>
            </a:r>
          </a:p>
          <a:p>
            <a:r>
              <a:rPr lang="pl-PL" sz="800" dirty="0"/>
              <a:t>      "wydarzenia": "rozpoczęcie połączeń wszystkich banków"</a:t>
            </a:r>
          </a:p>
          <a:p>
            <a:r>
              <a:rPr lang="pl-PL" sz="800" dirty="0"/>
              <a:t>    },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"2000",</a:t>
            </a:r>
          </a:p>
          <a:p>
            <a:r>
              <a:rPr lang="pl-PL" sz="800" dirty="0"/>
              <a:t>      "wydarzenia": "zakończenie planu połączeniowego"</a:t>
            </a:r>
          </a:p>
          <a:p>
            <a:r>
              <a:rPr lang="pl-PL" sz="800" dirty="0"/>
              <a:t>    },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"2010",</a:t>
            </a:r>
          </a:p>
          <a:p>
            <a:r>
              <a:rPr lang="pl-PL" sz="800" dirty="0"/>
              <a:t>      "wydarzenia": "</a:t>
            </a:r>
            <a:r>
              <a:rPr lang="pl-PL" sz="800" dirty="0" err="1"/>
              <a:t>Nordea</a:t>
            </a:r>
            <a:r>
              <a:rPr lang="pl-PL" sz="800" dirty="0"/>
              <a:t> reprezentowana w Polsce przez </a:t>
            </a:r>
            <a:r>
              <a:rPr lang="pl-PL" sz="800" dirty="0" err="1"/>
              <a:t>Nordea</a:t>
            </a:r>
            <a:r>
              <a:rPr lang="pl-PL" sz="800" dirty="0"/>
              <a:t> Bank ABP SA Oddział w Polsce"</a:t>
            </a:r>
          </a:p>
          <a:p>
            <a:r>
              <a:rPr lang="pl-PL" sz="800" dirty="0"/>
              <a:t>    }</a:t>
            </a:r>
          </a:p>
          <a:p>
            <a:r>
              <a:rPr lang="pl-PL" sz="800" dirty="0"/>
              <a:t>  ],</a:t>
            </a:r>
          </a:p>
          <a:p>
            <a:r>
              <a:rPr lang="pl-PL" sz="800" dirty="0"/>
              <a:t>  "miasta": [</a:t>
            </a:r>
          </a:p>
          <a:p>
            <a:r>
              <a:rPr lang="pl-PL" sz="800" dirty="0"/>
              <a:t>    "Sztokholm",</a:t>
            </a:r>
          </a:p>
          <a:p>
            <a:r>
              <a:rPr lang="pl-PL" sz="800" dirty="0"/>
              <a:t>    "Helsinki",</a:t>
            </a:r>
          </a:p>
          <a:p>
            <a:r>
              <a:rPr lang="pl-PL" sz="800" dirty="0"/>
              <a:t>    "Kopenhaga",</a:t>
            </a:r>
          </a:p>
          <a:p>
            <a:r>
              <a:rPr lang="pl-PL" sz="800" dirty="0"/>
              <a:t>    "Londyn",</a:t>
            </a:r>
          </a:p>
          <a:p>
            <a:r>
              <a:rPr lang="pl-PL" sz="800" dirty="0"/>
              <a:t>    "Nowy Jork",</a:t>
            </a:r>
          </a:p>
          <a:p>
            <a:r>
              <a:rPr lang="pl-PL" sz="800" dirty="0"/>
              <a:t>    "Szanghaj",</a:t>
            </a:r>
          </a:p>
          <a:p>
            <a:r>
              <a:rPr lang="pl-PL" sz="800" dirty="0"/>
              <a:t>    "Frankfurt",</a:t>
            </a:r>
          </a:p>
          <a:p>
            <a:r>
              <a:rPr lang="pl-PL" sz="800" dirty="0"/>
              <a:t>    "Singapur",</a:t>
            </a:r>
          </a:p>
          <a:p>
            <a:r>
              <a:rPr lang="pl-PL" sz="800" dirty="0"/>
              <a:t>    "Luksemburg",</a:t>
            </a:r>
          </a:p>
          <a:p>
            <a:r>
              <a:rPr lang="pl-PL" sz="800" dirty="0"/>
              <a:t>    "Łódź",</a:t>
            </a:r>
          </a:p>
          <a:p>
            <a:r>
              <a:rPr lang="pl-PL" sz="800" dirty="0"/>
              <a:t>    "Gdańsk",</a:t>
            </a:r>
          </a:p>
          <a:p>
            <a:r>
              <a:rPr lang="pl-PL" sz="800" dirty="0"/>
              <a:t>    "Gdynia",</a:t>
            </a:r>
          </a:p>
          <a:p>
            <a:r>
              <a:rPr lang="pl-PL" sz="800" dirty="0"/>
              <a:t>    "Warszawa"</a:t>
            </a:r>
          </a:p>
          <a:p>
            <a:r>
              <a:rPr lang="pl-PL" sz="800" dirty="0"/>
              <a:t>  ]</a:t>
            </a:r>
          </a:p>
          <a:p>
            <a:r>
              <a:rPr lang="pl-PL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4131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D75DE8-436F-9562-EF42-E30F3C0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70BA77-8E65-D7C5-7863-1AEBE4F6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Wejdź na stronę wybraną przez ciebie np. strona o aktorze, filmie, firmie itp. </a:t>
            </a:r>
          </a:p>
          <a:p>
            <a:r>
              <a:rPr lang="pl-PL" dirty="0" err="1"/>
              <a:t>Esktraktuj</a:t>
            </a:r>
            <a:r>
              <a:rPr lang="pl-PL" dirty="0"/>
              <a:t> dane do formatu </a:t>
            </a:r>
            <a:r>
              <a:rPr lang="pl-PL" dirty="0" err="1"/>
              <a:t>json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267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A222FC-B70A-0245-73DF-8A605AE3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Techniki pracy Zero-</a:t>
            </a:r>
            <a:r>
              <a:rPr lang="pl-PL" dirty="0" err="1"/>
              <a:t>Shot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4CCC4C3-56C4-25AF-22C9-410563D57D1B}"/>
              </a:ext>
            </a:extLst>
          </p:cNvPr>
          <p:cNvSpPr/>
          <p:nvPr/>
        </p:nvSpPr>
        <p:spPr>
          <a:xfrm>
            <a:off x="1013146" y="2211350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EB41425-E434-01C8-F105-94392101F75A}"/>
              </a:ext>
            </a:extLst>
          </p:cNvPr>
          <p:cNvSpPr/>
          <p:nvPr/>
        </p:nvSpPr>
        <p:spPr>
          <a:xfrm>
            <a:off x="3761788" y="2211351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3C17F02-4254-8CC9-4FB0-C99598C4C20B}"/>
              </a:ext>
            </a:extLst>
          </p:cNvPr>
          <p:cNvSpPr/>
          <p:nvPr/>
        </p:nvSpPr>
        <p:spPr>
          <a:xfrm>
            <a:off x="9259072" y="2211348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02FAEB1-65F3-3053-5D60-6AC92724D79C}"/>
              </a:ext>
            </a:extLst>
          </p:cNvPr>
          <p:cNvSpPr/>
          <p:nvPr/>
        </p:nvSpPr>
        <p:spPr>
          <a:xfrm>
            <a:off x="6510430" y="2211349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ACF684A5-A8AB-3002-6A8F-5B8008369BF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24705" y="2948469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02F8882-D552-B829-F97D-EF01291FD15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73347" y="2948468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6BFF42AE-521C-D6E8-07B2-C3E98E32085C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21989" y="2948467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FEAA1A-58EF-F743-7CBC-7D611EF9E8D8}"/>
              </a:ext>
            </a:extLst>
          </p:cNvPr>
          <p:cNvGrpSpPr/>
          <p:nvPr/>
        </p:nvGrpSpPr>
        <p:grpSpPr>
          <a:xfrm>
            <a:off x="8542719" y="1323426"/>
            <a:ext cx="3145320" cy="3250080"/>
            <a:chOff x="8589372" y="1537935"/>
            <a:chExt cx="3145320" cy="32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14:cNvPr>
                <p14:cNvContentPartPr/>
                <p14:nvPr/>
              </p14:nvContentPartPr>
              <p14:xfrm>
                <a:off x="8589372" y="1573935"/>
                <a:ext cx="3145320" cy="3214080"/>
              </p14:xfrm>
            </p:contentPart>
          </mc:Choice>
          <mc:Fallback xmlns="">
            <p:pic>
              <p:nvPicPr>
                <p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80372" y="1565295"/>
                  <a:ext cx="3162960" cy="32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14:cNvPr>
                <p14:cNvContentPartPr/>
                <p14:nvPr/>
              </p14:nvContentPartPr>
              <p14:xfrm>
                <a:off x="9008412" y="1537935"/>
                <a:ext cx="2110320" cy="2874240"/>
              </p14:xfrm>
            </p:contentPart>
          </mc:Choice>
          <mc:Fallback xmlns="">
            <p:pic>
              <p:nvPicPr>
                <p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99772" y="1529295"/>
                  <a:ext cx="2127960" cy="289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62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4AE17-DF34-331B-98E8-BA76E643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Multi-</a:t>
            </a:r>
            <a:r>
              <a:rPr lang="pl-PL" dirty="0" err="1"/>
              <a:t>Shot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4891F1D-4003-8F7F-1CD6-0353FD6D1277}"/>
              </a:ext>
            </a:extLst>
          </p:cNvPr>
          <p:cNvSpPr/>
          <p:nvPr/>
        </p:nvSpPr>
        <p:spPr>
          <a:xfrm>
            <a:off x="994485" y="2435285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AC088CC-04A5-FC1A-CF61-0833AD4B2E34}"/>
              </a:ext>
            </a:extLst>
          </p:cNvPr>
          <p:cNvSpPr/>
          <p:nvPr/>
        </p:nvSpPr>
        <p:spPr>
          <a:xfrm>
            <a:off x="3743127" y="2435286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46EE3A7-F9EA-AFA0-6AD8-115C25C02E41}"/>
              </a:ext>
            </a:extLst>
          </p:cNvPr>
          <p:cNvSpPr/>
          <p:nvPr/>
        </p:nvSpPr>
        <p:spPr>
          <a:xfrm>
            <a:off x="9240411" y="2435283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6B54B20-DF34-1CF5-822D-87B4CDF111A5}"/>
              </a:ext>
            </a:extLst>
          </p:cNvPr>
          <p:cNvSpPr/>
          <p:nvPr/>
        </p:nvSpPr>
        <p:spPr>
          <a:xfrm>
            <a:off x="6491769" y="2435284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4026CA5-4876-F376-D6C1-E78AF702224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6044" y="3172404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499A961-A70E-1DAE-17E7-F85F1E2B46D0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4686" y="3172403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002B0EB2-6986-5531-C14F-DFCE7D48D321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03328" y="3172402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łamany 11">
            <a:extLst>
              <a:ext uri="{FF2B5EF4-FFF2-40B4-BE49-F238E27FC236}">
                <a16:creationId xmlns:a16="http://schemas.microsoft.com/office/drawing/2014/main" id="{D85E1DF6-B609-F688-E83A-2BF5266B7681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5400000">
            <a:off x="8621870" y="2535199"/>
            <a:ext cx="1" cy="27486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516CA03-6404-64E5-FECB-2AAF6AAA7E02}"/>
              </a:ext>
            </a:extLst>
          </p:cNvPr>
          <p:cNvSpPr txBox="1"/>
          <p:nvPr/>
        </p:nvSpPr>
        <p:spPr>
          <a:xfrm>
            <a:off x="8444204" y="417078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X+1</a:t>
            </a:r>
          </a:p>
        </p:txBody>
      </p:sp>
    </p:spTree>
    <p:extLst>
      <p:ext uri="{BB962C8B-B14F-4D97-AF65-F5344CB8AC3E}">
        <p14:creationId xmlns:p14="http://schemas.microsoft.com/office/powerpoint/2010/main" val="3058324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B92B1B-A1F8-CCDC-7205-7E9E9D11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</a:t>
            </a:r>
            <a:r>
              <a:rPr lang="pl-PL" dirty="0" err="1"/>
              <a:t>Chaining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03C7F89-3E29-5DF0-2029-CEFBC5F889C6}"/>
              </a:ext>
            </a:extLst>
          </p:cNvPr>
          <p:cNvSpPr txBox="1"/>
          <p:nvPr/>
        </p:nvSpPr>
        <p:spPr>
          <a:xfrm>
            <a:off x="1210648" y="2035921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Bedziesz</a:t>
            </a:r>
            <a:r>
              <a:rPr lang="pl-PL" dirty="0"/>
              <a:t> moim asystentem do napisania pracy na temat </a:t>
            </a:r>
            <a:r>
              <a:rPr lang="pl-PL" dirty="0" err="1"/>
              <a:t>dżownic</a:t>
            </a:r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854EEDD-DD56-996E-4DB4-5ABEBF8BA99C}"/>
              </a:ext>
            </a:extLst>
          </p:cNvPr>
          <p:cNvSpPr txBox="1"/>
          <p:nvPr/>
        </p:nvSpPr>
        <p:spPr>
          <a:xfrm>
            <a:off x="438539" y="217442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5"/>
                </a:solidFill>
              </a:rPr>
              <a:t>User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0083BAA-A5DE-E574-C1D7-27AD2264E182}"/>
              </a:ext>
            </a:extLst>
          </p:cNvPr>
          <p:cNvSpPr txBox="1"/>
          <p:nvPr/>
        </p:nvSpPr>
        <p:spPr>
          <a:xfrm>
            <a:off x="4863581" y="3051584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B672A0F-CDAF-C0BD-14E5-2EC62424D647}"/>
              </a:ext>
            </a:extLst>
          </p:cNvPr>
          <p:cNvSpPr txBox="1"/>
          <p:nvPr/>
        </p:nvSpPr>
        <p:spPr>
          <a:xfrm>
            <a:off x="5978591" y="305158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Oczywiście! Jestem tu, aby pomóc. Jak mogę Ci asystować w napisaniu pracy na temat </a:t>
            </a:r>
            <a:r>
              <a:rPr lang="pl-PL" dirty="0" err="1"/>
              <a:t>dżownic</a:t>
            </a:r>
            <a:r>
              <a:rPr lang="pl-PL" dirty="0"/>
              <a:t>?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8D37431-F5B5-2B7B-C945-D774A7183865}"/>
              </a:ext>
            </a:extLst>
          </p:cNvPr>
          <p:cNvSpPr txBox="1"/>
          <p:nvPr/>
        </p:nvSpPr>
        <p:spPr>
          <a:xfrm>
            <a:off x="1210648" y="39910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Co taka praca powinna zawierać ?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6F5C568-D480-5ECD-CEC9-F29AA6815F9D}"/>
              </a:ext>
            </a:extLst>
          </p:cNvPr>
          <p:cNvSpPr txBox="1"/>
          <p:nvPr/>
        </p:nvSpPr>
        <p:spPr>
          <a:xfrm>
            <a:off x="438539" y="3995448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1B10EC4-5F5F-7941-E6BD-1203F4395D6E}"/>
              </a:ext>
            </a:extLst>
          </p:cNvPr>
          <p:cNvSpPr txBox="1"/>
          <p:nvPr/>
        </p:nvSpPr>
        <p:spPr>
          <a:xfrm>
            <a:off x="4863581" y="4521719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08CAEE22-118C-20E1-2D69-2222337EE03A}"/>
              </a:ext>
            </a:extLst>
          </p:cNvPr>
          <p:cNvSpPr txBox="1"/>
          <p:nvPr/>
        </p:nvSpPr>
        <p:spPr>
          <a:xfrm>
            <a:off x="5978591" y="4549676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Praca na temat </a:t>
            </a:r>
            <a:r>
              <a:rPr lang="pl-PL" dirty="0" err="1"/>
              <a:t>dżownic</a:t>
            </a:r>
            <a:r>
              <a:rPr lang="pl-PL" dirty="0"/>
              <a:t> powinna zawierać informacje na temat tego fascynującego gatunku stawonogów. Oto kilka punktów, które można uwzględnić w takiej pracy:</a:t>
            </a:r>
          </a:p>
          <a:p>
            <a:endParaRPr lang="pl-PL" dirty="0"/>
          </a:p>
          <a:p>
            <a:r>
              <a:rPr lang="pl-PL" dirty="0"/>
              <a:t>1. Wprowadzenie: W tej sekcji warto przedstawić ogólne informacje dotyczące </a:t>
            </a:r>
            <a:r>
              <a:rPr lang="pl-PL" dirty="0" err="1"/>
              <a:t>dżownic</a:t>
            </a:r>
            <a:r>
              <a:rPr lang="pl-PL" dirty="0"/>
              <a:t>, takie jak ich klasyfikacja, morfologia i występowanie. Można też wspomnieć o ich znaczeniu w ekosystemach i jak odgrywają ważną rolę w </a:t>
            </a:r>
          </a:p>
        </p:txBody>
      </p:sp>
      <p:cxnSp>
        <p:nvCxnSpPr>
          <p:cNvPr id="20" name="Łącznik zakrzywiony 19">
            <a:extLst>
              <a:ext uri="{FF2B5EF4-FFF2-40B4-BE49-F238E27FC236}">
                <a16:creationId xmlns:a16="http://schemas.microsoft.com/office/drawing/2014/main" id="{DC6DCCB4-D35F-52A5-7728-0C22595577CB}"/>
              </a:ext>
            </a:extLst>
          </p:cNvPr>
          <p:cNvCxnSpPr/>
          <p:nvPr/>
        </p:nvCxnSpPr>
        <p:spPr>
          <a:xfrm>
            <a:off x="3881535" y="2682252"/>
            <a:ext cx="982046" cy="7386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zakrzywiony 21">
            <a:extLst>
              <a:ext uri="{FF2B5EF4-FFF2-40B4-BE49-F238E27FC236}">
                <a16:creationId xmlns:a16="http://schemas.microsoft.com/office/drawing/2014/main" id="{6905F877-B0F5-F39D-1D17-7ED0C338CE40}"/>
              </a:ext>
            </a:extLst>
          </p:cNvPr>
          <p:cNvCxnSpPr/>
          <p:nvPr/>
        </p:nvCxnSpPr>
        <p:spPr>
          <a:xfrm rot="10800000" flipV="1">
            <a:off x="4627984" y="3816219"/>
            <a:ext cx="1073020" cy="3595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zakrzywiony 23">
            <a:extLst>
              <a:ext uri="{FF2B5EF4-FFF2-40B4-BE49-F238E27FC236}">
                <a16:creationId xmlns:a16="http://schemas.microsoft.com/office/drawing/2014/main" id="{04D5C654-E350-92A7-1B66-AC86FF989218}"/>
              </a:ext>
            </a:extLst>
          </p:cNvPr>
          <p:cNvCxnSpPr/>
          <p:nvPr/>
        </p:nvCxnSpPr>
        <p:spPr>
          <a:xfrm>
            <a:off x="3088433" y="4549676"/>
            <a:ext cx="1775148" cy="11793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69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C16576-EA43-11B8-967C-76ECB61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</a:t>
            </a:r>
            <a:r>
              <a:rPr lang="pl-PL" dirty="0" err="1"/>
              <a:t>Chaining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04E81A1-0C8D-6BDB-ACB8-82992FF7C8CB}"/>
              </a:ext>
            </a:extLst>
          </p:cNvPr>
          <p:cNvSpPr txBox="1"/>
          <p:nvPr/>
        </p:nvSpPr>
        <p:spPr>
          <a:xfrm>
            <a:off x="1145334" y="217442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Opisz dla mnie punkt 1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E7C464A-1F50-D683-9ACC-CAC98D13B334}"/>
              </a:ext>
            </a:extLst>
          </p:cNvPr>
          <p:cNvSpPr txBox="1"/>
          <p:nvPr/>
        </p:nvSpPr>
        <p:spPr>
          <a:xfrm>
            <a:off x="438539" y="217442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99D4378-7DE2-F099-A9F9-88DFF8BD5D7E}"/>
              </a:ext>
            </a:extLst>
          </p:cNvPr>
          <p:cNvSpPr txBox="1"/>
          <p:nvPr/>
        </p:nvSpPr>
        <p:spPr>
          <a:xfrm>
            <a:off x="4262535" y="2846310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392F74E-F3D7-1D46-71B0-4E42D8DA9ABC}"/>
              </a:ext>
            </a:extLst>
          </p:cNvPr>
          <p:cNvSpPr txBox="1"/>
          <p:nvPr/>
        </p:nvSpPr>
        <p:spPr>
          <a:xfrm>
            <a:off x="5256246" y="2822210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Oczywiście! Punkt 1 dotyczy wprowadzenia do pracy na temat </a:t>
            </a:r>
            <a:r>
              <a:rPr lang="pl-PL" dirty="0" err="1"/>
              <a:t>dżownic</a:t>
            </a:r>
            <a:r>
              <a:rPr lang="pl-PL" dirty="0"/>
              <a:t>. Poniżej znajduje się krótkie omówienie tego zagadnienia:</a:t>
            </a:r>
          </a:p>
          <a:p>
            <a:endParaRPr lang="pl-PL" dirty="0"/>
          </a:p>
          <a:p>
            <a:r>
              <a:rPr lang="pl-PL" dirty="0"/>
              <a:t>Wprowadzenie: W tej sekcji, która jest otwierającą częścią pracy, warto przedstawić ogólne informacje dotyczące </a:t>
            </a:r>
            <a:r>
              <a:rPr lang="pl-PL" dirty="0" err="1"/>
              <a:t>dżownic</a:t>
            </a:r>
            <a:r>
              <a:rPr lang="pl-PL" dirty="0"/>
              <a:t>. Można rozpocząć od wprowadzenia do tematu, </a:t>
            </a:r>
          </a:p>
        </p:txBody>
      </p:sp>
      <p:cxnSp>
        <p:nvCxnSpPr>
          <p:cNvPr id="10" name="Łącznik zakrzywiony 9">
            <a:extLst>
              <a:ext uri="{FF2B5EF4-FFF2-40B4-BE49-F238E27FC236}">
                <a16:creationId xmlns:a16="http://schemas.microsoft.com/office/drawing/2014/main" id="{2680370B-73A1-42FE-689E-36D9025DBEC7}"/>
              </a:ext>
            </a:extLst>
          </p:cNvPr>
          <p:cNvCxnSpPr/>
          <p:nvPr/>
        </p:nvCxnSpPr>
        <p:spPr>
          <a:xfrm>
            <a:off x="2584580" y="2822210"/>
            <a:ext cx="1884783" cy="1059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80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20796605-FCD3-5837-FCA2-A5C7DA4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58" y="1817915"/>
            <a:ext cx="3327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7B69DAC7-35BE-D3ED-F574-7B562013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2710" y="1817915"/>
            <a:ext cx="3327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ówne 6">
            <a:extLst>
              <a:ext uri="{FF2B5EF4-FFF2-40B4-BE49-F238E27FC236}">
                <a16:creationId xmlns:a16="http://schemas.microsoft.com/office/drawing/2014/main" id="{431169FB-3F39-9C9E-B15B-AB8963ED5583}"/>
              </a:ext>
            </a:extLst>
          </p:cNvPr>
          <p:cNvSpPr/>
          <p:nvPr/>
        </p:nvSpPr>
        <p:spPr>
          <a:xfrm>
            <a:off x="5094515" y="2509935"/>
            <a:ext cx="1315616" cy="105435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6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0CBB1-B9B9-B901-361D-DD8AAEC4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Deep</a:t>
            </a:r>
            <a:r>
              <a:rPr lang="pl-PL" dirty="0"/>
              <a:t> Learning </a:t>
            </a:r>
          </a:p>
        </p:txBody>
      </p:sp>
      <p:pic>
        <p:nvPicPr>
          <p:cNvPr id="2050" name="Picture 2" descr="Deep Learning Spreads">
            <a:extLst>
              <a:ext uri="{FF2B5EF4-FFF2-40B4-BE49-F238E27FC236}">
                <a16:creationId xmlns:a16="http://schemas.microsoft.com/office/drawing/2014/main" id="{ABEC4DD8-6322-0AF7-155C-0436D8C3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30" y="1690688"/>
            <a:ext cx="7526583" cy="41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04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CD00AF-1FE4-8385-CB80-6C0BED9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Środowisko pracy i zabawy</a:t>
            </a:r>
          </a:p>
        </p:txBody>
      </p:sp>
      <p:pic>
        <p:nvPicPr>
          <p:cNvPr id="7" name="Obraz 6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3ADEC93D-39D6-A167-165F-5AC5065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89" y="1446245"/>
            <a:ext cx="8338457" cy="5211536"/>
          </a:xfrm>
          <a:prstGeom prst="rect">
            <a:avLst/>
          </a:prstGeom>
        </p:spPr>
      </p:pic>
      <p:sp>
        <p:nvSpPr>
          <p:cNvPr id="8" name="Para nawiasów 7">
            <a:extLst>
              <a:ext uri="{FF2B5EF4-FFF2-40B4-BE49-F238E27FC236}">
                <a16:creationId xmlns:a16="http://schemas.microsoft.com/office/drawing/2014/main" id="{F833B6F9-D2FC-2243-2FBD-3CB8E168D616}"/>
              </a:ext>
            </a:extLst>
          </p:cNvPr>
          <p:cNvSpPr/>
          <p:nvPr/>
        </p:nvSpPr>
        <p:spPr>
          <a:xfrm>
            <a:off x="8388220" y="2911151"/>
            <a:ext cx="1810139" cy="3760237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572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81F1F9-1A55-A98E-77B8-1716909D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Negocjacje z modelem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D7568E-17DD-3C86-906C-E51D06B45CB0}"/>
              </a:ext>
            </a:extLst>
          </p:cNvPr>
          <p:cNvSpPr/>
          <p:nvPr/>
        </p:nvSpPr>
        <p:spPr>
          <a:xfrm>
            <a:off x="1195870" y="2248674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ACD5091-151A-D4EE-6416-9D4394B8B3C2}"/>
              </a:ext>
            </a:extLst>
          </p:cNvPr>
          <p:cNvSpPr/>
          <p:nvPr/>
        </p:nvSpPr>
        <p:spPr>
          <a:xfrm>
            <a:off x="3944512" y="2248672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A0D5616-23F2-0479-A4C4-42646E40EEF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707429" y="2985791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mb 6">
            <a:extLst>
              <a:ext uri="{FF2B5EF4-FFF2-40B4-BE49-F238E27FC236}">
                <a16:creationId xmlns:a16="http://schemas.microsoft.com/office/drawing/2014/main" id="{E1BBF9EC-7BCC-764F-BCB5-ABFBEE56C4BD}"/>
              </a:ext>
            </a:extLst>
          </p:cNvPr>
          <p:cNvSpPr/>
          <p:nvPr/>
        </p:nvSpPr>
        <p:spPr>
          <a:xfrm>
            <a:off x="6400799" y="2164696"/>
            <a:ext cx="2127380" cy="1707508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Czy dobrze ?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F561DF6-09B0-425A-9CCD-8AF3AF2703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56071" y="2985791"/>
            <a:ext cx="944728" cy="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>
            <a:extLst>
              <a:ext uri="{FF2B5EF4-FFF2-40B4-BE49-F238E27FC236}">
                <a16:creationId xmlns:a16="http://schemas.microsoft.com/office/drawing/2014/main" id="{312F10FD-55C0-2AA6-E5BF-59E848AD276A}"/>
              </a:ext>
            </a:extLst>
          </p:cNvPr>
          <p:cNvSpPr/>
          <p:nvPr/>
        </p:nvSpPr>
        <p:spPr>
          <a:xfrm>
            <a:off x="3935182" y="4544004"/>
            <a:ext cx="1520889" cy="1436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 i zapytaj</a:t>
            </a:r>
          </a:p>
        </p:txBody>
      </p:sp>
      <p:cxnSp>
        <p:nvCxnSpPr>
          <p:cNvPr id="14" name="Łącznik łamany 13">
            <a:extLst>
              <a:ext uri="{FF2B5EF4-FFF2-40B4-BE49-F238E27FC236}">
                <a16:creationId xmlns:a16="http://schemas.microsoft.com/office/drawing/2014/main" id="{3E218FEE-2886-257F-B7F2-B206093D3AEB}"/>
              </a:ext>
            </a:extLst>
          </p:cNvPr>
          <p:cNvCxnSpPr>
            <a:stCxn id="7" idx="2"/>
            <a:endCxn id="12" idx="3"/>
          </p:cNvCxnSpPr>
          <p:nvPr/>
        </p:nvCxnSpPr>
        <p:spPr>
          <a:xfrm rot="5400000">
            <a:off x="5765152" y="3563123"/>
            <a:ext cx="1390257" cy="2008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D3957AB2-D85D-268D-6684-2872A987A75A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rot="5400000" flipH="1" flipV="1">
            <a:off x="4287412" y="4131125"/>
            <a:ext cx="821095" cy="4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stokąt 16">
            <a:extLst>
              <a:ext uri="{FF2B5EF4-FFF2-40B4-BE49-F238E27FC236}">
                <a16:creationId xmlns:a16="http://schemas.microsoft.com/office/drawing/2014/main" id="{504335A6-3B8E-78B0-C0AD-B2336462A21F}"/>
              </a:ext>
            </a:extLst>
          </p:cNvPr>
          <p:cNvSpPr/>
          <p:nvPr/>
        </p:nvSpPr>
        <p:spPr>
          <a:xfrm>
            <a:off x="9070129" y="2299993"/>
            <a:ext cx="1520889" cy="1436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 to mi chodziło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8406B2EA-2851-5BE9-2C73-7F25AEA540E9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8528179" y="3018450"/>
            <a:ext cx="54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3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8658C4-25CF-98F9-FB38-2831CDD1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2C5780-B03F-5D83-1E6C-C5DDB8FA11C9}"/>
              </a:ext>
            </a:extLst>
          </p:cNvPr>
          <p:cNvSpPr txBox="1"/>
          <p:nvPr/>
        </p:nvSpPr>
        <p:spPr>
          <a:xfrm>
            <a:off x="2871496" y="1877300"/>
            <a:ext cx="6097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Użytkownik</a:t>
            </a:r>
            <a:r>
              <a:rPr lang="pl-PL" b="0" i="0" dirty="0">
                <a:effectLst/>
                <a:latin typeface="+mj-lt"/>
              </a:rPr>
              <a:t>: Opowiedz mi o latach 60.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Model</a:t>
            </a:r>
            <a:r>
              <a:rPr lang="pl-PL" b="0" i="0" dirty="0">
                <a:effectLst/>
                <a:latin typeface="+mj-lt"/>
              </a:rPr>
              <a:t>: Lata 60. XX wieku były ważnym okresem w historii, charakteryzującym się rewolucjami kulturowymi, politycznymi i społecznymi.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Użytkownik</a:t>
            </a:r>
            <a:r>
              <a:rPr lang="pl-PL" b="0" i="0" dirty="0">
                <a:effectLst/>
                <a:latin typeface="+mj-lt"/>
              </a:rPr>
              <a:t>: Chciałbym dowiedzieć się więcej o muzyce w latach 60. w USA.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Model</a:t>
            </a:r>
            <a:r>
              <a:rPr lang="pl-PL" b="0" i="0" dirty="0">
                <a:effectLst/>
                <a:latin typeface="+mj-lt"/>
              </a:rPr>
              <a:t>: W latach 60. w USA muzyka rockowa i pop stały się niezwykle popularne. To dekada, w której pojawiły się takie zespoły jak The Beatles, The Rolling Stones i The Beach </a:t>
            </a:r>
            <a:r>
              <a:rPr lang="pl-PL" b="0" i="0" dirty="0" err="1">
                <a:effectLst/>
                <a:latin typeface="+mj-lt"/>
              </a:rPr>
              <a:t>Boys</a:t>
            </a:r>
            <a:r>
              <a:rPr lang="pl-PL" b="0" i="0" dirty="0">
                <a:effectLst/>
                <a:latin typeface="+mj-lt"/>
              </a:rPr>
              <a:t>...</a:t>
            </a:r>
          </a:p>
          <a:p>
            <a:pPr algn="l"/>
            <a:r>
              <a:rPr lang="pl-PL" b="0" i="0" dirty="0">
                <a:effectLst/>
                <a:latin typeface="+mj-lt"/>
              </a:rPr>
              <a:t>Negocjacje z modelem mogą być szczególnie przydatne w sytuacjach, gdy potrzebujemy bardziej szczegółowej, precyzyjnej lub specyficznej informacji od modelu. Umożliwiają one bardziej interaktywną i dynamiczną komunikację, zamiast polegania na jednorazowych zapytaniach i odpowiedziach.</a:t>
            </a:r>
          </a:p>
        </p:txBody>
      </p:sp>
    </p:spTree>
    <p:extLst>
      <p:ext uri="{BB962C8B-B14F-4D97-AF65-F5344CB8AC3E}">
        <p14:creationId xmlns:p14="http://schemas.microsoft.com/office/powerpoint/2010/main" val="500198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łódka na płycie głównej komputera">
            <a:extLst>
              <a:ext uri="{FF2B5EF4-FFF2-40B4-BE49-F238E27FC236}">
                <a16:creationId xmlns:a16="http://schemas.microsoft.com/office/drawing/2014/main" id="{02821AE7-2A33-9091-4BE5-A202A8757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CEF9BBC-1377-EDC2-97C5-EB8C5B68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Python podstawy</a:t>
            </a:r>
          </a:p>
        </p:txBody>
      </p:sp>
    </p:spTree>
    <p:extLst>
      <p:ext uri="{BB962C8B-B14F-4D97-AF65-F5344CB8AC3E}">
        <p14:creationId xmlns:p14="http://schemas.microsoft.com/office/powerpoint/2010/main" val="2812038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58B5F30-9A9A-8A7B-538F-57B1875E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Wprowadzenie do PyCharma</a:t>
            </a:r>
          </a:p>
        </p:txBody>
      </p:sp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23" name="Freeform: Shape 1332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27" name="Freeform: Shape 1332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9" name="Freeform: Shape 1332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314" name="Picture 2" descr="upload.wikimedia.org/wikipedia/commons/thumb/1/1d/...">
            <a:extLst>
              <a:ext uri="{FF2B5EF4-FFF2-40B4-BE49-F238E27FC236}">
                <a16:creationId xmlns:a16="http://schemas.microsoft.com/office/drawing/2014/main" id="{C34BD39D-01EC-DA52-E8FF-3DCC9C062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31" name="Freeform: Shape 1333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4DD8C-345D-9B26-71EE-EAAF537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polecenia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E3D218-1501-9080-16DB-5292FCA6D4C0}"/>
              </a:ext>
            </a:extLst>
          </p:cNvPr>
          <p:cNvSpPr txBox="1"/>
          <p:nvPr/>
        </p:nvSpPr>
        <p:spPr>
          <a:xfrm>
            <a:off x="838200" y="1451728"/>
            <a:ext cx="58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Deklaracja zmiennych</a:t>
            </a:r>
          </a:p>
        </p:txBody>
      </p:sp>
      <p:pic>
        <p:nvPicPr>
          <p:cNvPr id="8" name="Obraz 7" descr="Obraz zawierający tekst, oprogramowanie, Oprogramowanie multimedialne, Czcionka&#10;&#10;Opis wygenerowany automatycznie">
            <a:extLst>
              <a:ext uri="{FF2B5EF4-FFF2-40B4-BE49-F238E27FC236}">
                <a16:creationId xmlns:a16="http://schemas.microsoft.com/office/drawing/2014/main" id="{F6E327CD-3316-E967-F320-A4A89BDC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21" y="2209473"/>
            <a:ext cx="7772400" cy="17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8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4DD8C-345D-9B26-71EE-EAAF537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polecenia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E3D218-1501-9080-16DB-5292FCA6D4C0}"/>
              </a:ext>
            </a:extLst>
          </p:cNvPr>
          <p:cNvSpPr txBox="1"/>
          <p:nvPr/>
        </p:nvSpPr>
        <p:spPr>
          <a:xfrm>
            <a:off x="838200" y="1451728"/>
            <a:ext cx="58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Instrukcja warunkowa</a:t>
            </a:r>
          </a:p>
        </p:txBody>
      </p:sp>
      <p:pic>
        <p:nvPicPr>
          <p:cNvPr id="5" name="Obraz 4" descr="Obraz zawierający tekst, zrzut ekranu, oprogramowanie, multimedia&#10;&#10;Opis wygenerowany automatycznie">
            <a:extLst>
              <a:ext uri="{FF2B5EF4-FFF2-40B4-BE49-F238E27FC236}">
                <a16:creationId xmlns:a16="http://schemas.microsoft.com/office/drawing/2014/main" id="{DA7B0848-693D-EA00-3C6E-821B543F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71" y="2198605"/>
            <a:ext cx="7772400" cy="26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1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4DD8C-345D-9B26-71EE-EAAF537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polecenia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E3D218-1501-9080-16DB-5292FCA6D4C0}"/>
              </a:ext>
            </a:extLst>
          </p:cNvPr>
          <p:cNvSpPr txBox="1"/>
          <p:nvPr/>
        </p:nvSpPr>
        <p:spPr>
          <a:xfrm>
            <a:off x="838200" y="1506022"/>
            <a:ext cx="58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3. Pętle </a:t>
            </a:r>
          </a:p>
        </p:txBody>
      </p:sp>
      <p:pic>
        <p:nvPicPr>
          <p:cNvPr id="5" name="Obraz 4" descr="Obraz zawierający zrzut ekranu, tekst, Czcionka&#10;&#10;Opis wygenerowany automatycznie">
            <a:extLst>
              <a:ext uri="{FF2B5EF4-FFF2-40B4-BE49-F238E27FC236}">
                <a16:creationId xmlns:a16="http://schemas.microsoft.com/office/drawing/2014/main" id="{F6C98D2C-F411-1730-DB3D-28122830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63" y="2012951"/>
            <a:ext cx="7581900" cy="1003300"/>
          </a:xfrm>
          <a:prstGeom prst="rect">
            <a:avLst/>
          </a:prstGeom>
        </p:spPr>
      </p:pic>
      <p:pic>
        <p:nvPicPr>
          <p:cNvPr id="7" name="Obraz 6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67270673-1ADE-2F38-A2B8-D595964A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76" y="4093851"/>
            <a:ext cx="7772400" cy="20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4DD8C-345D-9B26-71EE-EAAF537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polecenia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E3D218-1501-9080-16DB-5292FCA6D4C0}"/>
              </a:ext>
            </a:extLst>
          </p:cNvPr>
          <p:cNvSpPr txBox="1"/>
          <p:nvPr/>
        </p:nvSpPr>
        <p:spPr>
          <a:xfrm>
            <a:off x="838200" y="1451728"/>
            <a:ext cx="58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4. Funkcje</a:t>
            </a:r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C3003B56-1F5F-11D9-1087-50E52504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51" y="2251828"/>
            <a:ext cx="7772400" cy="15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90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4DD8C-345D-9B26-71EE-EAAF537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Podstawowe polecenia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4E3D218-1501-9080-16DB-5292FCA6D4C0}"/>
              </a:ext>
            </a:extLst>
          </p:cNvPr>
          <p:cNvSpPr txBox="1"/>
          <p:nvPr/>
        </p:nvSpPr>
        <p:spPr>
          <a:xfrm>
            <a:off x="838200" y="1451728"/>
            <a:ext cx="58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4. Listy i słowniki</a:t>
            </a:r>
          </a:p>
        </p:txBody>
      </p:sp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E1719AAE-4163-71B8-02C2-99E6FBD7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9" y="4485522"/>
            <a:ext cx="7772400" cy="1841500"/>
          </a:xfrm>
          <a:prstGeom prst="rect">
            <a:avLst/>
          </a:prstGeom>
        </p:spPr>
      </p:pic>
      <p:pic>
        <p:nvPicPr>
          <p:cNvPr id="8" name="Obraz 7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5A5CA85F-ECE0-B6F6-AF9B-2ED7259D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29" y="1955014"/>
            <a:ext cx="762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291B50-95A9-5551-2BAA-DB3768E5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Sieć neuronowa</a:t>
            </a:r>
          </a:p>
        </p:txBody>
      </p:sp>
      <p:pic>
        <p:nvPicPr>
          <p:cNvPr id="5" name="Symbol zastępczy zawartości 4" descr="Obraz zawierający zrzut ekranu, diagram, tekst, linia&#10;&#10;Opis wygenerowany automatycznie">
            <a:extLst>
              <a:ext uri="{FF2B5EF4-FFF2-40B4-BE49-F238E27FC236}">
                <a16:creationId xmlns:a16="http://schemas.microsoft.com/office/drawing/2014/main" id="{A80A9ABA-F33B-15FB-B1AC-3AD421D5C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225" y="1825625"/>
            <a:ext cx="8013550" cy="4351338"/>
          </a:xfrm>
        </p:spPr>
      </p:pic>
    </p:spTree>
    <p:extLst>
      <p:ext uri="{BB962C8B-B14F-4D97-AF65-F5344CB8AC3E}">
        <p14:creationId xmlns:p14="http://schemas.microsoft.com/office/powerpoint/2010/main" val="461479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1273" name="Group 11272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274" name="Freeform: Shape 11273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75" name="Freeform: Shape 11274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1276" name="Freeform: Shape 11275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1277" name="Freeform: Shape 11276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1278" name="Freeform: Shape 11277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11266" name="Picture 2" descr="Python Tutorial: Streamlit | DataCamp">
            <a:extLst>
              <a:ext uri="{FF2B5EF4-FFF2-40B4-BE49-F238E27FC236}">
                <a16:creationId xmlns:a16="http://schemas.microsoft.com/office/drawing/2014/main" id="{2D36FEA5-C5F3-9F13-CF67-5403EE98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537" y="1180532"/>
            <a:ext cx="7511662" cy="439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0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 Tutorial: Streamlit | DataCamp">
            <a:extLst>
              <a:ext uri="{FF2B5EF4-FFF2-40B4-BE49-F238E27FC236}">
                <a16:creationId xmlns:a16="http://schemas.microsoft.com/office/drawing/2014/main" id="{00C1EE11-C6CC-BCB4-247E-D5575F4E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34" y="181290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EA3DC10-3C04-FF6D-EC6D-BC496ACC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56" y="2154876"/>
            <a:ext cx="7683500" cy="1511300"/>
          </a:xfrm>
          <a:prstGeom prst="rect">
            <a:avLst/>
          </a:prstGeom>
        </p:spPr>
      </p:pic>
      <p:pic>
        <p:nvPicPr>
          <p:cNvPr id="7" name="Obraz 6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E05C00E1-B5AC-7B8D-DC2D-82A50E6F6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56" y="4270928"/>
            <a:ext cx="7772400" cy="12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5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 Tutorial: Streamlit | DataCamp">
            <a:extLst>
              <a:ext uri="{FF2B5EF4-FFF2-40B4-BE49-F238E27FC236}">
                <a16:creationId xmlns:a16="http://schemas.microsoft.com/office/drawing/2014/main" id="{672AAEC5-6410-E092-F1A3-7F952138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34" y="247278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BD75A7E-C4F5-EE95-4350-8922EF5C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41" y="1741144"/>
            <a:ext cx="7244696" cy="2390870"/>
          </a:xfrm>
          <a:prstGeom prst="rect">
            <a:avLst/>
          </a:prstGeom>
        </p:spPr>
      </p:pic>
      <p:pic>
        <p:nvPicPr>
          <p:cNvPr id="8" name="Obraz 7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2768F847-A9F3-00B2-08CC-9BED3B50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558" y="4760536"/>
            <a:ext cx="3731049" cy="17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82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 Tutorial: Streamlit | DataCamp">
            <a:extLst>
              <a:ext uri="{FF2B5EF4-FFF2-40B4-BE49-F238E27FC236}">
                <a16:creationId xmlns:a16="http://schemas.microsoft.com/office/drawing/2014/main" id="{A9A842C9-BB97-5436-FB2E-1F2C9447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34" y="247278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57C88BA-8CD1-9868-440D-DDDE1B02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68" y="2012038"/>
            <a:ext cx="7645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6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 Tutorial: Streamlit | DataCamp">
            <a:extLst>
              <a:ext uri="{FF2B5EF4-FFF2-40B4-BE49-F238E27FC236}">
                <a16:creationId xmlns:a16="http://schemas.microsoft.com/office/drawing/2014/main" id="{4B981DBC-A609-21CF-495A-FFF2D818E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34" y="247278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1DCB410-CCF9-7725-EF35-60712042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81" y="1797050"/>
            <a:ext cx="7556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9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zrzut ekranu, oprogramowanie, Czcionka&#10;&#10;Opis wygenerowany automatycznie">
            <a:extLst>
              <a:ext uri="{FF2B5EF4-FFF2-40B4-BE49-F238E27FC236}">
                <a16:creationId xmlns:a16="http://schemas.microsoft.com/office/drawing/2014/main" id="{FA9F3596-5EA6-0802-B9F9-F0F289B40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134" y="1690688"/>
            <a:ext cx="7406734" cy="4351338"/>
          </a:xfrm>
        </p:spPr>
      </p:pic>
      <p:pic>
        <p:nvPicPr>
          <p:cNvPr id="6" name="Picture 2" descr="Python Tutorial: Streamlit | DataCamp">
            <a:extLst>
              <a:ext uri="{FF2B5EF4-FFF2-40B4-BE49-F238E27FC236}">
                <a16:creationId xmlns:a16="http://schemas.microsoft.com/office/drawing/2014/main" id="{8DAD8430-915D-B79C-E180-F3589776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34" y="247278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5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769895B7-0E5D-A160-B0BA-270C932E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19" y="2158150"/>
            <a:ext cx="54737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60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logo, Czcionka, Grafika, symbol&#10;&#10;Opis wygenerowany automatycznie">
            <a:extLst>
              <a:ext uri="{FF2B5EF4-FFF2-40B4-BE49-F238E27FC236}">
                <a16:creationId xmlns:a16="http://schemas.microsoft.com/office/drawing/2014/main" id="{DB841261-8A16-A365-2EAF-BBAA46E4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71" y="1367754"/>
            <a:ext cx="10515600" cy="3645669"/>
          </a:xfrm>
        </p:spPr>
      </p:pic>
    </p:spTree>
    <p:extLst>
      <p:ext uri="{BB962C8B-B14F-4D97-AF65-F5344CB8AC3E}">
        <p14:creationId xmlns:p14="http://schemas.microsoft.com/office/powerpoint/2010/main" val="203604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Czcionka, logo, zrzut ekranu&#10;&#10;Opis wygenerowany automatycznie">
            <a:extLst>
              <a:ext uri="{FF2B5EF4-FFF2-40B4-BE49-F238E27FC236}">
                <a16:creationId xmlns:a16="http://schemas.microsoft.com/office/drawing/2014/main" id="{7A0AEEE8-B18C-0AB7-7E53-53079B78D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97" y="1580630"/>
            <a:ext cx="10515600" cy="3696740"/>
          </a:xfrm>
        </p:spPr>
      </p:pic>
    </p:spTree>
    <p:extLst>
      <p:ext uri="{BB962C8B-B14F-4D97-AF65-F5344CB8AC3E}">
        <p14:creationId xmlns:p14="http://schemas.microsoft.com/office/powerpoint/2010/main" val="2625899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20CD388-35EC-F293-3DFE-4BDC97C56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581" y="2832529"/>
            <a:ext cx="7264400" cy="520700"/>
          </a:xfrm>
        </p:spPr>
      </p:pic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7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95F4E1-C7CB-43D1-6905-CD8A69D7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Neuron </a:t>
            </a:r>
          </a:p>
        </p:txBody>
      </p:sp>
      <p:pic>
        <p:nvPicPr>
          <p:cNvPr id="1026" name="Picture 2" descr="KNBM - Podstawy neurobiologii">
            <a:extLst>
              <a:ext uri="{FF2B5EF4-FFF2-40B4-BE49-F238E27FC236}">
                <a16:creationId xmlns:a16="http://schemas.microsoft.com/office/drawing/2014/main" id="{D855CFB0-EBD4-E5B9-E73C-158A2CF2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7" y="1369358"/>
            <a:ext cx="3809754" cy="31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załka w prawo 3">
            <a:extLst>
              <a:ext uri="{FF2B5EF4-FFF2-40B4-BE49-F238E27FC236}">
                <a16:creationId xmlns:a16="http://schemas.microsoft.com/office/drawing/2014/main" id="{EAD14857-33E7-D878-DF34-DF363E980648}"/>
              </a:ext>
            </a:extLst>
          </p:cNvPr>
          <p:cNvSpPr/>
          <p:nvPr/>
        </p:nvSpPr>
        <p:spPr>
          <a:xfrm rot="19807417">
            <a:off x="4790591" y="2650225"/>
            <a:ext cx="1621410" cy="619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030" name="Picture 6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D9D4CA04-9DA0-5082-BD39-BF3B8B9F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03" y="969020"/>
            <a:ext cx="5022991" cy="215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E1216EB-AD0C-1F25-0097-035BF9A98159}"/>
              </a:ext>
            </a:extLst>
          </p:cNvPr>
          <p:cNvSpPr txBox="1"/>
          <p:nvPr/>
        </p:nvSpPr>
        <p:spPr>
          <a:xfrm>
            <a:off x="7982044" y="4181572"/>
            <a:ext cx="127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f(x) = 2x+2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5EF2230-D422-81D3-9427-5609A49EA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32813"/>
              </p:ext>
            </p:extLst>
          </p:nvPr>
        </p:nvGraphicFramePr>
        <p:xfrm>
          <a:off x="5882326" y="4878130"/>
          <a:ext cx="22624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144">
                  <a:extLst>
                    <a:ext uri="{9D8B030D-6E8A-4147-A177-3AD203B41FA5}">
                      <a16:colId xmlns:a16="http://schemas.microsoft.com/office/drawing/2014/main" val="1856186146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1687957063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379626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2150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61FB4D6-C115-19AA-D399-8CA3BF47E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55534"/>
              </p:ext>
            </p:extLst>
          </p:nvPr>
        </p:nvGraphicFramePr>
        <p:xfrm>
          <a:off x="9091368" y="4878130"/>
          <a:ext cx="22624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144">
                  <a:extLst>
                    <a:ext uri="{9D8B030D-6E8A-4147-A177-3AD203B41FA5}">
                      <a16:colId xmlns:a16="http://schemas.microsoft.com/office/drawing/2014/main" val="1856186146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1687957063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379626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2150"/>
                  </a:ext>
                </a:extLst>
              </a:tr>
            </a:tbl>
          </a:graphicData>
        </a:graphic>
      </p:graphicFrame>
      <p:sp>
        <p:nvSpPr>
          <p:cNvPr id="8" name="Mnożenie 7">
            <a:extLst>
              <a:ext uri="{FF2B5EF4-FFF2-40B4-BE49-F238E27FC236}">
                <a16:creationId xmlns:a16="http://schemas.microsoft.com/office/drawing/2014/main" id="{B7F8AFDF-F785-24E1-03E7-5BAA4B03F6DC}"/>
              </a:ext>
            </a:extLst>
          </p:cNvPr>
          <p:cNvSpPr/>
          <p:nvPr/>
        </p:nvSpPr>
        <p:spPr>
          <a:xfrm>
            <a:off x="8415387" y="5175316"/>
            <a:ext cx="405352" cy="358219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3005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52F26F8-34F4-F24E-0E85-D371581CD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3681" y="2705697"/>
            <a:ext cx="7480300" cy="800100"/>
          </a:xfrm>
        </p:spPr>
      </p:pic>
    </p:spTree>
    <p:extLst>
      <p:ext uri="{BB962C8B-B14F-4D97-AF65-F5344CB8AC3E}">
        <p14:creationId xmlns:p14="http://schemas.microsoft.com/office/powerpoint/2010/main" val="944955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ymbol zastępczy zawartości 6" descr="Obraz zawierający tekst, zrzut ekranu, oprogramowanie, multimedia&#10;&#10;Opis wygenerowany automatycznie">
            <a:extLst>
              <a:ext uri="{FF2B5EF4-FFF2-40B4-BE49-F238E27FC236}">
                <a16:creationId xmlns:a16="http://schemas.microsoft.com/office/drawing/2014/main" id="{0EE5E219-92DA-3E77-7A5B-1D27F9D36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6450" y="1785144"/>
            <a:ext cx="7759700" cy="3949700"/>
          </a:xfrm>
        </p:spPr>
      </p:pic>
    </p:spTree>
    <p:extLst>
      <p:ext uri="{BB962C8B-B14F-4D97-AF65-F5344CB8AC3E}">
        <p14:creationId xmlns:p14="http://schemas.microsoft.com/office/powerpoint/2010/main" val="13248812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474582-C703-5587-C8FB-A8BEA7F7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56550"/>
            <a:ext cx="10515600" cy="1325563"/>
          </a:xfrm>
        </p:spPr>
        <p:txBody>
          <a:bodyPr/>
          <a:lstStyle/>
          <a:p>
            <a:r>
              <a:rPr lang="pl-PL" dirty="0"/>
              <a:t>Przykład z branży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CFC00EC-7E6A-FEF6-5410-2B4D78FADD48}"/>
              </a:ext>
            </a:extLst>
          </p:cNvPr>
          <p:cNvSpPr txBox="1"/>
          <p:nvPr/>
        </p:nvSpPr>
        <p:spPr>
          <a:xfrm>
            <a:off x="1746317" y="4999357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00A67D"/>
                </a:solidFill>
                <a:effectLst/>
                <a:latin typeface="Söhne Mono"/>
              </a:rPr>
              <a:t>Stwórz zestaw danych testowych dla aplikacji księgowej. Każda transakcja powinna zawierać: datę, nazwę kontrahenta, kwotę transakcji oraz kategorię wydatku (np. zarobki, wydatki biurowe, koszty podróży). Wygeneruj 10 transakcji.</a:t>
            </a:r>
            <a:endParaRPr lang="pl-PL" dirty="0"/>
          </a:p>
        </p:txBody>
      </p:sp>
      <p:pic>
        <p:nvPicPr>
          <p:cNvPr id="8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06D2B8C2-F4B9-BB85-F380-9C4C8C988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 descr="Obraz zawierający tekst, zrzut ekranu, oprogramowanie, multimedia&#10;&#10;Opis wygenerowany automatycznie">
            <a:extLst>
              <a:ext uri="{FF2B5EF4-FFF2-40B4-BE49-F238E27FC236}">
                <a16:creationId xmlns:a16="http://schemas.microsoft.com/office/drawing/2014/main" id="{CADE49D7-FCDC-23F2-14FB-677E0EF5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17" y="1432510"/>
            <a:ext cx="6534150" cy="33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ECC941A-55EA-FB4D-B2F3-71BD304A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4526" y="2768608"/>
            <a:ext cx="7493000" cy="787400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030FEC7D-064B-C555-6D33-5529737C9C4E}"/>
              </a:ext>
            </a:extLst>
          </p:cNvPr>
          <p:cNvSpPr txBox="1"/>
          <p:nvPr/>
        </p:nvSpPr>
        <p:spPr>
          <a:xfrm>
            <a:off x="1633193" y="4035413"/>
            <a:ext cx="9330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1. Data: 2023-04-01, Kontrahent: XYZ </a:t>
            </a:r>
            <a:r>
              <a:rPr lang="pl-PL" dirty="0" err="1"/>
              <a:t>Corp</a:t>
            </a:r>
            <a:r>
              <a:rPr lang="pl-PL" dirty="0"/>
              <a:t>, Kwota: 5000 PLN, Kategoria: Wydatki biurowe</a:t>
            </a:r>
          </a:p>
          <a:p>
            <a:r>
              <a:rPr lang="pl-PL" dirty="0"/>
              <a:t>2. Data: 2023-04-03, Kontrahent: ABC </a:t>
            </a:r>
            <a:r>
              <a:rPr lang="pl-PL" dirty="0" err="1"/>
              <a:t>Ltd</a:t>
            </a:r>
            <a:r>
              <a:rPr lang="pl-PL" dirty="0"/>
              <a:t>, Kwota: 2000 PLN, Kategoria: Koszty podróży</a:t>
            </a:r>
          </a:p>
          <a:p>
            <a:r>
              <a:rPr lang="pl-PL" dirty="0"/>
              <a:t>...</a:t>
            </a:r>
          </a:p>
          <a:p>
            <a:r>
              <a:rPr lang="pl-PL" dirty="0"/>
              <a:t>10. Data: 2023-04-15, Kontrahent: DEF </a:t>
            </a:r>
            <a:r>
              <a:rPr lang="pl-PL" dirty="0" err="1"/>
              <a:t>Gmbh</a:t>
            </a:r>
            <a:r>
              <a:rPr lang="pl-PL" dirty="0"/>
              <a:t>, Kwota: 1500 PLN, Kategoria: Zarobki</a:t>
            </a:r>
          </a:p>
        </p:txBody>
      </p:sp>
    </p:spTree>
    <p:extLst>
      <p:ext uri="{BB962C8B-B14F-4D97-AF65-F5344CB8AC3E}">
        <p14:creationId xmlns:p14="http://schemas.microsoft.com/office/powerpoint/2010/main" val="3761963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ymbol zastępczy zawartości 6" descr="Obraz zawierający zrzut ekranu, tekst, kreskówka, clipart&#10;&#10;Opis wygenerowany automatycznie">
            <a:extLst>
              <a:ext uri="{FF2B5EF4-FFF2-40B4-BE49-F238E27FC236}">
                <a16:creationId xmlns:a16="http://schemas.microsoft.com/office/drawing/2014/main" id="{5212E9AE-DDA1-0C49-7603-5AF6921C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00" y="2281340"/>
            <a:ext cx="10515600" cy="2553788"/>
          </a:xfrm>
        </p:spPr>
      </p:pic>
    </p:spTree>
    <p:extLst>
      <p:ext uri="{BB962C8B-B14F-4D97-AF65-F5344CB8AC3E}">
        <p14:creationId xmlns:p14="http://schemas.microsoft.com/office/powerpoint/2010/main" val="423326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F8073BDA-3EF3-C49C-A315-B3AFD309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5125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ymbol zastępczy zawartości 6" descr="Obraz zawierający zrzut ekranu, tekst, kreskówka, clipart&#10;&#10;Opis wygenerowany automatycznie">
            <a:extLst>
              <a:ext uri="{FF2B5EF4-FFF2-40B4-BE49-F238E27FC236}">
                <a16:creationId xmlns:a16="http://schemas.microsoft.com/office/drawing/2014/main" id="{5212E9AE-DDA1-0C49-7603-5AF6921C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00" y="2281340"/>
            <a:ext cx="10515600" cy="2553788"/>
          </a:xfrm>
        </p:spPr>
      </p:pic>
    </p:spTree>
    <p:extLst>
      <p:ext uri="{BB962C8B-B14F-4D97-AF65-F5344CB8AC3E}">
        <p14:creationId xmlns:p14="http://schemas.microsoft.com/office/powerpoint/2010/main" val="1466625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B4CBDCCA-B040-F788-6265-04F0F3B9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85" y="374650"/>
            <a:ext cx="7416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53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A30A8B93-A394-3113-F9BB-D226CFF0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99" y="267796"/>
            <a:ext cx="6996651" cy="63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2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EBBE2A-1ADA-3B79-366D-97A5D412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99DF674-2A70-BAC3-8EE7-7C358787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3821"/>
            <a:ext cx="10515600" cy="1246658"/>
          </a:xfrm>
        </p:spPr>
      </p:pic>
    </p:spTree>
    <p:extLst>
      <p:ext uri="{BB962C8B-B14F-4D97-AF65-F5344CB8AC3E}">
        <p14:creationId xmlns:p14="http://schemas.microsoft.com/office/powerpoint/2010/main" val="36142187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llo World OpenAI: Crafting Accurate ChatGPT-Like Custom Search for SAPUI5  Applications | SAP Blogs">
            <a:extLst>
              <a:ext uri="{FF2B5EF4-FFF2-40B4-BE49-F238E27FC236}">
                <a16:creationId xmlns:a16="http://schemas.microsoft.com/office/drawing/2014/main" id="{B3032ACD-A13B-4726-BA0E-E9710EAE0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75" y="2702172"/>
            <a:ext cx="3346385" cy="9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ython Tutorial: Streamlit | DataCamp">
            <a:extLst>
              <a:ext uri="{FF2B5EF4-FFF2-40B4-BE49-F238E27FC236}">
                <a16:creationId xmlns:a16="http://schemas.microsoft.com/office/drawing/2014/main" id="{4C1AEA1D-16B2-D1F1-4892-00E14819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123" y="2299114"/>
            <a:ext cx="2081939" cy="12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>
            <a:extLst>
              <a:ext uri="{FF2B5EF4-FFF2-40B4-BE49-F238E27FC236}">
                <a16:creationId xmlns:a16="http://schemas.microsoft.com/office/drawing/2014/main" id="{A4BEFF44-0E4F-9AD0-0B34-9F2FC6ABEFB8}"/>
              </a:ext>
            </a:extLst>
          </p:cNvPr>
          <p:cNvSpPr/>
          <p:nvPr/>
        </p:nvSpPr>
        <p:spPr>
          <a:xfrm>
            <a:off x="5542961" y="2721990"/>
            <a:ext cx="810705" cy="70701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652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4960AF-8F22-495F-2DAC-88B618A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 aktywacji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48C966-B93F-0768-B516-6049673A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0" i="0" dirty="0">
                <a:effectLst/>
                <a:latin typeface="Google Sans"/>
              </a:rPr>
              <a:t>Głównym zadaniem funkcji aktywacji jest określenie wyjścia, bazując na danych wejściowych i wagach danego neuronu. W biologii ich działanie nie jest zbyt skomplikowane. Neurony w naszym mózgu są aktywne albo nieaktywne.</a:t>
            </a:r>
            <a:endParaRPr lang="pl-PL" dirty="0"/>
          </a:p>
        </p:txBody>
      </p:sp>
      <p:pic>
        <p:nvPicPr>
          <p:cNvPr id="2050" name="Picture 2" descr="Przykładowa sieć neuronowa MLP w Tensorflow - Mirosław Mamczur">
            <a:extLst>
              <a:ext uri="{FF2B5EF4-FFF2-40B4-BE49-F238E27FC236}">
                <a16:creationId xmlns:a16="http://schemas.microsoft.com/office/drawing/2014/main" id="{AF34D364-CF94-67AF-9954-C5514A08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78" y="3305591"/>
            <a:ext cx="6639612" cy="311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98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C41A1F-E882-474A-597C-18A4EFA1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A1879A2-9C48-91D8-372D-2C27AA96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Stwórz aplikacje do generowania peseli</a:t>
            </a:r>
          </a:p>
          <a:p>
            <a:r>
              <a:rPr lang="pl-PL" dirty="0"/>
              <a:t>Stwórz aplikacje do generowania </a:t>
            </a:r>
            <a:r>
              <a:rPr lang="pl-PL" dirty="0" err="1"/>
              <a:t>PageObject’ów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9122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AB4B0-B467-0B14-22B7-C6CC82B9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Bazy wektorowe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2E32323-0A5C-9BBF-623F-BE71C8732AEB}"/>
              </a:ext>
            </a:extLst>
          </p:cNvPr>
          <p:cNvSpPr txBox="1"/>
          <p:nvPr/>
        </p:nvSpPr>
        <p:spPr>
          <a:xfrm>
            <a:off x="838200" y="1690688"/>
            <a:ext cx="683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Za pomocą języka naturalnego wyciągamy odpowiedzi z bazy </a:t>
            </a:r>
          </a:p>
          <a:p>
            <a:pPr marL="342900" indent="-342900">
              <a:buAutoNum type="arabicPeriod"/>
            </a:pPr>
            <a:r>
              <a:rPr lang="pl-PL" dirty="0"/>
              <a:t>Dane wyciągnięte z bazy są otrzymane z języka naturalnego</a:t>
            </a:r>
          </a:p>
        </p:txBody>
      </p:sp>
      <p:pic>
        <p:nvPicPr>
          <p:cNvPr id="3074" name="Picture 2" descr="High-level overview of Milvus’s architecture">
            <a:extLst>
              <a:ext uri="{FF2B5EF4-FFF2-40B4-BE49-F238E27FC236}">
                <a16:creationId xmlns:a16="http://schemas.microsoft.com/office/drawing/2014/main" id="{395D95F0-39D5-B860-4887-B6093CF4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567269"/>
            <a:ext cx="5562600" cy="39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3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ACA23-707D-33E7-EC99-144CB105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Bazy wektorowe</a:t>
            </a:r>
          </a:p>
        </p:txBody>
      </p:sp>
      <p:pic>
        <p:nvPicPr>
          <p:cNvPr id="4098" name="Picture 2" descr="24–09–2023: VectorDB. VectorDB to buy or not to buy | by Adrien | Medium">
            <a:extLst>
              <a:ext uri="{FF2B5EF4-FFF2-40B4-BE49-F238E27FC236}">
                <a16:creationId xmlns:a16="http://schemas.microsoft.com/office/drawing/2014/main" id="{28538B3C-25E0-DFEC-C445-03A96C3B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46179"/>
            <a:ext cx="8788400" cy="494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195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D8478-9CE2-DE97-1247-BECF9874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Embedings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D10A9B-B93D-34A4-F94A-D01FCA5C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Kot [11]</a:t>
            </a:r>
          </a:p>
          <a:p>
            <a:r>
              <a:rPr lang="pl-PL" dirty="0"/>
              <a:t>Mleko [44]</a:t>
            </a:r>
          </a:p>
          <a:p>
            <a:r>
              <a:rPr lang="pl-PL" dirty="0"/>
              <a:t>Pies [44]</a:t>
            </a:r>
          </a:p>
          <a:p>
            <a:r>
              <a:rPr lang="pl-PL" dirty="0"/>
              <a:t>goni [22]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Pytanie [44,22,11]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A083DB9-32DE-3423-8550-17BC4993962B}"/>
              </a:ext>
            </a:extLst>
          </p:cNvPr>
          <p:cNvSpPr/>
          <p:nvPr/>
        </p:nvSpPr>
        <p:spPr>
          <a:xfrm>
            <a:off x="3898900" y="4318000"/>
            <a:ext cx="1117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Pies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72996B72-8CCF-698C-DF86-B0112BCF2396}"/>
              </a:ext>
            </a:extLst>
          </p:cNvPr>
          <p:cNvSpPr/>
          <p:nvPr/>
        </p:nvSpPr>
        <p:spPr>
          <a:xfrm>
            <a:off x="5537200" y="4318000"/>
            <a:ext cx="1117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goni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701F130-1E34-B837-6DB8-7C62278A5F40}"/>
              </a:ext>
            </a:extLst>
          </p:cNvPr>
          <p:cNvSpPr/>
          <p:nvPr/>
        </p:nvSpPr>
        <p:spPr>
          <a:xfrm>
            <a:off x="7175500" y="4308929"/>
            <a:ext cx="111760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kota</a:t>
            </a:r>
          </a:p>
        </p:txBody>
      </p:sp>
    </p:spTree>
    <p:extLst>
      <p:ext uri="{BB962C8B-B14F-4D97-AF65-F5344CB8AC3E}">
        <p14:creationId xmlns:p14="http://schemas.microsoft.com/office/powerpoint/2010/main" val="347485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cument-Oriented Agents: Vector Databases, LLMs, Langchain, FastAPI, and  Docker | Towards Data Science">
            <a:extLst>
              <a:ext uri="{FF2B5EF4-FFF2-40B4-BE49-F238E27FC236}">
                <a16:creationId xmlns:a16="http://schemas.microsoft.com/office/drawing/2014/main" id="{E6074A9C-D5B5-1EF8-3254-D42818DBF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06448"/>
            <a:ext cx="10210800" cy="50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1790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FD076-E2EE-97C9-717C-66572F8F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D6FA-DC03-968C-8F0D-C65EBE57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9" y="1504269"/>
            <a:ext cx="9089572" cy="51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8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BAC4C4-F97A-B907-52EB-1DDD8D5C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833C95-B837-6857-9047-40A9E617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- Analiza obrazu za pomocą LLM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E33318A-41DB-2A33-27D5-14BE17E59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DDE240F-5AB6-A12F-C04E-C2EC17BCA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ECA77E-ED1E-2E16-E46F-7527E0E5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8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7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uch zatrzymujący w szachu na szachownicy">
            <a:extLst>
              <a:ext uri="{FF2B5EF4-FFF2-40B4-BE49-F238E27FC236}">
                <a16:creationId xmlns:a16="http://schemas.microsoft.com/office/drawing/2014/main" id="{F40184E2-F0A4-834E-344C-874323B6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6" r="3456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479A2C-2236-F914-14AA-3230CBCE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KONIEC</a:t>
            </a:r>
          </a:p>
        </p:txBody>
      </p:sp>
    </p:spTree>
    <p:extLst>
      <p:ext uri="{BB962C8B-B14F-4D97-AF65-F5344CB8AC3E}">
        <p14:creationId xmlns:p14="http://schemas.microsoft.com/office/powerpoint/2010/main" val="375059147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2971</Words>
  <Application>Microsoft Macintosh PowerPoint</Application>
  <PresentationFormat>Panoramiczny</PresentationFormat>
  <Paragraphs>417</Paragraphs>
  <Slides>97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97</vt:i4>
      </vt:variant>
    </vt:vector>
  </HeadingPairs>
  <TitlesOfParts>
    <vt:vector size="105" baseType="lpstr">
      <vt:lpstr>Meiryo</vt:lpstr>
      <vt:lpstr>Arial</vt:lpstr>
      <vt:lpstr>Arial</vt:lpstr>
      <vt:lpstr>Calibri</vt:lpstr>
      <vt:lpstr>Calibri Light</vt:lpstr>
      <vt:lpstr>Google Sans</vt:lpstr>
      <vt:lpstr>Söhne Mono</vt:lpstr>
      <vt:lpstr>Motyw pakietu Office</vt:lpstr>
      <vt:lpstr>Prompt Engineering dla Quality Assurance</vt:lpstr>
      <vt:lpstr>O mnie</vt:lpstr>
      <vt:lpstr>Wprowadzenie </vt:lpstr>
      <vt:lpstr>Prezentacja programu PowerPoint</vt:lpstr>
      <vt:lpstr>Machine Learning</vt:lpstr>
      <vt:lpstr>Deep Learning </vt:lpstr>
      <vt:lpstr>Sieć neuronowa</vt:lpstr>
      <vt:lpstr>Neuron </vt:lpstr>
      <vt:lpstr>Funkcja aktywacji </vt:lpstr>
      <vt:lpstr>Bias</vt:lpstr>
      <vt:lpstr>Sieć neuronowa</vt:lpstr>
      <vt:lpstr>Prezentacja programu PowerPoint</vt:lpstr>
      <vt:lpstr>Prezentacja programu PowerPoint</vt:lpstr>
      <vt:lpstr>Prezentacja programu PowerPoint</vt:lpstr>
      <vt:lpstr>Prezentacja programu PowerPoint</vt:lpstr>
      <vt:lpstr>Uczenie nadzorowane</vt:lpstr>
      <vt:lpstr>Uczenie nienadzorowane</vt:lpstr>
      <vt:lpstr>Prognozowanie</vt:lpstr>
      <vt:lpstr>Prezentacja programu PowerPoint</vt:lpstr>
      <vt:lpstr>NLP (Natural Language Processor) Rodzaje modeli</vt:lpstr>
      <vt:lpstr>Model Auto-regressive</vt:lpstr>
      <vt:lpstr>Model Auto-encoding</vt:lpstr>
      <vt:lpstr>Co jest czym </vt:lpstr>
      <vt:lpstr>Prezentacja programu PowerPoint</vt:lpstr>
      <vt:lpstr>GPT</vt:lpstr>
      <vt:lpstr>Prezentacja programu PowerPoint</vt:lpstr>
      <vt:lpstr>LLaMA 2</vt:lpstr>
      <vt:lpstr>Llama 2</vt:lpstr>
      <vt:lpstr>Jak z nimi gadać</vt:lpstr>
      <vt:lpstr>Podstawy Prompt Enginneringu</vt:lpstr>
      <vt:lpstr>Przedwstęp</vt:lpstr>
      <vt:lpstr>Prezentacja programu PowerPoint</vt:lpstr>
      <vt:lpstr>LLM</vt:lpstr>
      <vt:lpstr>Token</vt:lpstr>
      <vt:lpstr>Token</vt:lpstr>
      <vt:lpstr>Token</vt:lpstr>
      <vt:lpstr>Jak komunikować się z tymi modelami ?</vt:lpstr>
      <vt:lpstr>Zakładamy konto na </vt:lpstr>
      <vt:lpstr>Prompt Engineering (inżynieria poleceń)</vt:lpstr>
      <vt:lpstr>Prezentacja programu PowerPoint</vt:lpstr>
      <vt:lpstr>Anatomia prompt’a</vt:lpstr>
      <vt:lpstr>Jeszcze raz o liczbie PI</vt:lpstr>
      <vt:lpstr>Ćwiczenie</vt:lpstr>
      <vt:lpstr>Ważny aspekt </vt:lpstr>
      <vt:lpstr>Input (Context)</vt:lpstr>
      <vt:lpstr>Zapytajmy</vt:lpstr>
      <vt:lpstr>Zadanie</vt:lpstr>
      <vt:lpstr>Inna metoda</vt:lpstr>
      <vt:lpstr>Zaawansowane prompty</vt:lpstr>
      <vt:lpstr>Ekstrakcja</vt:lpstr>
      <vt:lpstr>Ekstrakcja</vt:lpstr>
      <vt:lpstr>Zadanie</vt:lpstr>
      <vt:lpstr>Ektrakcja zaawansowana:</vt:lpstr>
      <vt:lpstr>Zadanie</vt:lpstr>
      <vt:lpstr>Techniki pracy Zero-Shot</vt:lpstr>
      <vt:lpstr>Multi-Shot</vt:lpstr>
      <vt:lpstr>Prompt Chaining</vt:lpstr>
      <vt:lpstr>Prompt Chaining</vt:lpstr>
      <vt:lpstr>Prezentacja programu PowerPoint</vt:lpstr>
      <vt:lpstr>Środowisko pracy i zabawy</vt:lpstr>
      <vt:lpstr>Negocjacje z modelem </vt:lpstr>
      <vt:lpstr>Przykład</vt:lpstr>
      <vt:lpstr>Python podstawy</vt:lpstr>
      <vt:lpstr>Wprowadzenie do PyCharma</vt:lpstr>
      <vt:lpstr>Podstawowe polecenia </vt:lpstr>
      <vt:lpstr>Podstawowe polecenia </vt:lpstr>
      <vt:lpstr>Podstawowe polecenia </vt:lpstr>
      <vt:lpstr>Podstawowe polecenia </vt:lpstr>
      <vt:lpstr>Podstawowe polecenia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 z branży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Zadanie</vt:lpstr>
      <vt:lpstr>Bazy wektorowe</vt:lpstr>
      <vt:lpstr>Bazy wektorowe</vt:lpstr>
      <vt:lpstr>Embedings</vt:lpstr>
      <vt:lpstr>Prezentacja programu PowerPoint</vt:lpstr>
      <vt:lpstr>Przyszłość</vt:lpstr>
      <vt:lpstr>Przyszłość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 Software Development 3.0</dc:title>
  <dc:creator>Jakub Gajda</dc:creator>
  <cp:lastModifiedBy>Jakub Gajda</cp:lastModifiedBy>
  <cp:revision>11</cp:revision>
  <dcterms:created xsi:type="dcterms:W3CDTF">2023-10-16T09:32:42Z</dcterms:created>
  <dcterms:modified xsi:type="dcterms:W3CDTF">2023-12-10T11:32:57Z</dcterms:modified>
</cp:coreProperties>
</file>